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65" r:id="rId3"/>
    <p:sldId id="266" r:id="rId4"/>
    <p:sldId id="262" r:id="rId5"/>
    <p:sldId id="268" r:id="rId6"/>
    <p:sldId id="272" r:id="rId7"/>
    <p:sldId id="270" r:id="rId8"/>
    <p:sldId id="274" r:id="rId9"/>
    <p:sldId id="276" r:id="rId10"/>
    <p:sldId id="277" r:id="rId11"/>
    <p:sldId id="278" r:id="rId12"/>
    <p:sldId id="293" r:id="rId13"/>
    <p:sldId id="296" r:id="rId14"/>
    <p:sldId id="294" r:id="rId15"/>
    <p:sldId id="282" r:id="rId16"/>
    <p:sldId id="284" r:id="rId17"/>
    <p:sldId id="285" r:id="rId18"/>
    <p:sldId id="286" r:id="rId19"/>
    <p:sldId id="291" r:id="rId20"/>
    <p:sldId id="292" r:id="rId21"/>
    <p:sldId id="289" r:id="rId22"/>
    <p:sldId id="290" r:id="rId23"/>
    <p:sldId id="305" r:id="rId24"/>
    <p:sldId id="306" r:id="rId25"/>
    <p:sldId id="297" r:id="rId26"/>
    <p:sldId id="295" r:id="rId27"/>
    <p:sldId id="303" r:id="rId28"/>
    <p:sldId id="301" r:id="rId29"/>
    <p:sldId id="302" r:id="rId30"/>
    <p:sldId id="300" r:id="rId31"/>
    <p:sldId id="304" r:id="rId32"/>
    <p:sldId id="307" r:id="rId33"/>
    <p:sldId id="308" r:id="rId34"/>
    <p:sldId id="31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500"/>
    <a:srgbClr val="E699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2"/>
    <p:restoredTop sz="95377"/>
  </p:normalViewPr>
  <p:slideViewPr>
    <p:cSldViewPr snapToGrid="0" snapToObjects="1">
      <p:cViewPr varScale="1">
        <p:scale>
          <a:sx n="107" d="100"/>
          <a:sy n="107" d="100"/>
        </p:scale>
        <p:origin x="114" y="174"/>
      </p:cViewPr>
      <p:guideLst>
        <p:guide orient="horz" pos="2160"/>
        <p:guide pos="2880"/>
      </p:guideLst>
    </p:cSldViewPr>
  </p:slideViewPr>
  <p:notesTextViewPr>
    <p:cViewPr>
      <p:scale>
        <a:sx n="100" d="100"/>
        <a:sy n="100" d="100"/>
      </p:scale>
      <p:origin x="0" y="0"/>
    </p:cViewPr>
  </p:notesTextViewPr>
  <p:sorterViewPr>
    <p:cViewPr>
      <p:scale>
        <a:sx n="145" d="100"/>
        <a:sy n="14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90B74-0A1B-074D-BC22-37C56BF738C3}" type="datetimeFigureOut">
              <a:rPr lang="en-US" smtClean="0"/>
              <a:t>2/3/2016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E06F64-3D9C-4944-8AA7-5364D861D281}" type="slidenum">
              <a:rPr lang="en-US" smtClean="0"/>
              <a:t>‹#›</a:t>
            </a:fld>
            <a:endParaRPr lang="en-US"/>
          </a:p>
        </p:txBody>
      </p:sp>
    </p:spTree>
    <p:extLst>
      <p:ext uri="{BB962C8B-B14F-4D97-AF65-F5344CB8AC3E}">
        <p14:creationId xmlns:p14="http://schemas.microsoft.com/office/powerpoint/2010/main" val="144733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6F64-3D9C-4944-8AA7-5364D861D281}" type="slidenum">
              <a:rPr lang="en-US" smtClean="0"/>
              <a:t>7</a:t>
            </a:fld>
            <a:endParaRPr lang="en-US"/>
          </a:p>
        </p:txBody>
      </p:sp>
    </p:spTree>
    <p:extLst>
      <p:ext uri="{BB962C8B-B14F-4D97-AF65-F5344CB8AC3E}">
        <p14:creationId xmlns:p14="http://schemas.microsoft.com/office/powerpoint/2010/main" val="864782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6F64-3D9C-4944-8AA7-5364D861D281}" type="slidenum">
              <a:rPr lang="en-US" smtClean="0"/>
              <a:t>27</a:t>
            </a:fld>
            <a:endParaRPr lang="en-US"/>
          </a:p>
        </p:txBody>
      </p:sp>
    </p:spTree>
    <p:extLst>
      <p:ext uri="{BB962C8B-B14F-4D97-AF65-F5344CB8AC3E}">
        <p14:creationId xmlns:p14="http://schemas.microsoft.com/office/powerpoint/2010/main" val="1824430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6F64-3D9C-4944-8AA7-5364D861D281}" type="slidenum">
              <a:rPr lang="en-US" smtClean="0"/>
              <a:t>28</a:t>
            </a:fld>
            <a:endParaRPr lang="en-US"/>
          </a:p>
        </p:txBody>
      </p:sp>
    </p:spTree>
    <p:extLst>
      <p:ext uri="{BB962C8B-B14F-4D97-AF65-F5344CB8AC3E}">
        <p14:creationId xmlns:p14="http://schemas.microsoft.com/office/powerpoint/2010/main" val="1693525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6F64-3D9C-4944-8AA7-5364D861D281}" type="slidenum">
              <a:rPr lang="en-US" smtClean="0"/>
              <a:t>29</a:t>
            </a:fld>
            <a:endParaRPr lang="en-US"/>
          </a:p>
        </p:txBody>
      </p:sp>
    </p:spTree>
    <p:extLst>
      <p:ext uri="{BB962C8B-B14F-4D97-AF65-F5344CB8AC3E}">
        <p14:creationId xmlns:p14="http://schemas.microsoft.com/office/powerpoint/2010/main" val="1344645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6F64-3D9C-4944-8AA7-5364D861D281}" type="slidenum">
              <a:rPr lang="en-US" smtClean="0"/>
              <a:t>31</a:t>
            </a:fld>
            <a:endParaRPr lang="en-US"/>
          </a:p>
        </p:txBody>
      </p:sp>
    </p:spTree>
    <p:extLst>
      <p:ext uri="{BB962C8B-B14F-4D97-AF65-F5344CB8AC3E}">
        <p14:creationId xmlns:p14="http://schemas.microsoft.com/office/powerpoint/2010/main" val="1799317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6F64-3D9C-4944-8AA7-5364D861D281}" type="slidenum">
              <a:rPr lang="en-US" smtClean="0"/>
              <a:t>8</a:t>
            </a:fld>
            <a:endParaRPr lang="en-US"/>
          </a:p>
        </p:txBody>
      </p:sp>
    </p:spTree>
    <p:extLst>
      <p:ext uri="{BB962C8B-B14F-4D97-AF65-F5344CB8AC3E}">
        <p14:creationId xmlns:p14="http://schemas.microsoft.com/office/powerpoint/2010/main" val="160205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6F64-3D9C-4944-8AA7-5364D861D281}" type="slidenum">
              <a:rPr lang="en-US" smtClean="0"/>
              <a:t>9</a:t>
            </a:fld>
            <a:endParaRPr lang="en-US"/>
          </a:p>
        </p:txBody>
      </p:sp>
    </p:spTree>
    <p:extLst>
      <p:ext uri="{BB962C8B-B14F-4D97-AF65-F5344CB8AC3E}">
        <p14:creationId xmlns:p14="http://schemas.microsoft.com/office/powerpoint/2010/main" val="1306462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6F64-3D9C-4944-8AA7-5364D861D281}" type="slidenum">
              <a:rPr lang="en-US" smtClean="0"/>
              <a:t>10</a:t>
            </a:fld>
            <a:endParaRPr lang="en-US"/>
          </a:p>
        </p:txBody>
      </p:sp>
    </p:spTree>
    <p:extLst>
      <p:ext uri="{BB962C8B-B14F-4D97-AF65-F5344CB8AC3E}">
        <p14:creationId xmlns:p14="http://schemas.microsoft.com/office/powerpoint/2010/main" val="1483044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6F64-3D9C-4944-8AA7-5364D861D281}" type="slidenum">
              <a:rPr lang="en-US" smtClean="0"/>
              <a:t>11</a:t>
            </a:fld>
            <a:endParaRPr lang="en-US"/>
          </a:p>
        </p:txBody>
      </p:sp>
    </p:spTree>
    <p:extLst>
      <p:ext uri="{BB962C8B-B14F-4D97-AF65-F5344CB8AC3E}">
        <p14:creationId xmlns:p14="http://schemas.microsoft.com/office/powerpoint/2010/main" val="923943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6F64-3D9C-4944-8AA7-5364D861D281}" type="slidenum">
              <a:rPr lang="en-US" smtClean="0"/>
              <a:t>12</a:t>
            </a:fld>
            <a:endParaRPr lang="en-US"/>
          </a:p>
        </p:txBody>
      </p:sp>
    </p:spTree>
    <p:extLst>
      <p:ext uri="{BB962C8B-B14F-4D97-AF65-F5344CB8AC3E}">
        <p14:creationId xmlns:p14="http://schemas.microsoft.com/office/powerpoint/2010/main" val="1840564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6F64-3D9C-4944-8AA7-5364D861D281}" type="slidenum">
              <a:rPr lang="en-US" smtClean="0"/>
              <a:t>13</a:t>
            </a:fld>
            <a:endParaRPr lang="en-US"/>
          </a:p>
        </p:txBody>
      </p:sp>
    </p:spTree>
    <p:extLst>
      <p:ext uri="{BB962C8B-B14F-4D97-AF65-F5344CB8AC3E}">
        <p14:creationId xmlns:p14="http://schemas.microsoft.com/office/powerpoint/2010/main" val="752967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6F64-3D9C-4944-8AA7-5364D861D281}" type="slidenum">
              <a:rPr lang="en-US" smtClean="0"/>
              <a:t>14</a:t>
            </a:fld>
            <a:endParaRPr lang="en-US"/>
          </a:p>
        </p:txBody>
      </p:sp>
    </p:spTree>
    <p:extLst>
      <p:ext uri="{BB962C8B-B14F-4D97-AF65-F5344CB8AC3E}">
        <p14:creationId xmlns:p14="http://schemas.microsoft.com/office/powerpoint/2010/main" val="949072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6F64-3D9C-4944-8AA7-5364D861D281}" type="slidenum">
              <a:rPr lang="en-US" smtClean="0"/>
              <a:t>25</a:t>
            </a:fld>
            <a:endParaRPr lang="en-US"/>
          </a:p>
        </p:txBody>
      </p:sp>
    </p:spTree>
    <p:extLst>
      <p:ext uri="{BB962C8B-B14F-4D97-AF65-F5344CB8AC3E}">
        <p14:creationId xmlns:p14="http://schemas.microsoft.com/office/powerpoint/2010/main" val="1519278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25675B1-34E9-9344-8FDA-777D5993361F}"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5E0F3-6656-F544-A921-5F9046B8CF6F}" type="slidenum">
              <a:rPr lang="en-US" smtClean="0"/>
              <a:t>‹#›</a:t>
            </a:fld>
            <a:endParaRPr lang="en-US"/>
          </a:p>
        </p:txBody>
      </p:sp>
    </p:spTree>
    <p:extLst>
      <p:ext uri="{BB962C8B-B14F-4D97-AF65-F5344CB8AC3E}">
        <p14:creationId xmlns:p14="http://schemas.microsoft.com/office/powerpoint/2010/main" val="80482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25675B1-34E9-9344-8FDA-777D5993361F}"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5E0F3-6656-F544-A921-5F9046B8CF6F}" type="slidenum">
              <a:rPr lang="en-US" smtClean="0"/>
              <a:t>‹#›</a:t>
            </a:fld>
            <a:endParaRPr lang="en-US"/>
          </a:p>
        </p:txBody>
      </p:sp>
    </p:spTree>
    <p:extLst>
      <p:ext uri="{BB962C8B-B14F-4D97-AF65-F5344CB8AC3E}">
        <p14:creationId xmlns:p14="http://schemas.microsoft.com/office/powerpoint/2010/main" val="2382140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25675B1-34E9-9344-8FDA-777D5993361F}"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5E0F3-6656-F544-A921-5F9046B8CF6F}" type="slidenum">
              <a:rPr lang="en-US" smtClean="0"/>
              <a:t>‹#›</a:t>
            </a:fld>
            <a:endParaRPr lang="en-US"/>
          </a:p>
        </p:txBody>
      </p:sp>
    </p:spTree>
    <p:extLst>
      <p:ext uri="{BB962C8B-B14F-4D97-AF65-F5344CB8AC3E}">
        <p14:creationId xmlns:p14="http://schemas.microsoft.com/office/powerpoint/2010/main" val="2117927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974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5E02879-E007-774E-90BC-ABCC5459BFFE}" type="slidenum">
              <a:rPr lang="en-US" altLang="en-US"/>
              <a:pPr/>
              <a:t>‹#›</a:t>
            </a:fld>
            <a:endParaRPr lang="en-US" altLang="en-US"/>
          </a:p>
        </p:txBody>
      </p:sp>
    </p:spTree>
    <p:extLst>
      <p:ext uri="{BB962C8B-B14F-4D97-AF65-F5344CB8AC3E}">
        <p14:creationId xmlns:p14="http://schemas.microsoft.com/office/powerpoint/2010/main" val="1643004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25675B1-34E9-9344-8FDA-777D5993361F}"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5E0F3-6656-F544-A921-5F9046B8CF6F}" type="slidenum">
              <a:rPr lang="en-US" smtClean="0"/>
              <a:t>‹#›</a:t>
            </a:fld>
            <a:endParaRPr lang="en-US"/>
          </a:p>
        </p:txBody>
      </p:sp>
    </p:spTree>
    <p:extLst>
      <p:ext uri="{BB962C8B-B14F-4D97-AF65-F5344CB8AC3E}">
        <p14:creationId xmlns:p14="http://schemas.microsoft.com/office/powerpoint/2010/main" val="48366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25675B1-34E9-9344-8FDA-777D5993361F}" type="datetimeFigureOut">
              <a:rPr lang="en-US" smtClean="0"/>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5E0F3-6656-F544-A921-5F9046B8CF6F}" type="slidenum">
              <a:rPr lang="en-US" smtClean="0"/>
              <a:t>‹#›</a:t>
            </a:fld>
            <a:endParaRPr lang="en-US"/>
          </a:p>
        </p:txBody>
      </p:sp>
    </p:spTree>
    <p:extLst>
      <p:ext uri="{BB962C8B-B14F-4D97-AF65-F5344CB8AC3E}">
        <p14:creationId xmlns:p14="http://schemas.microsoft.com/office/powerpoint/2010/main" val="291073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25675B1-34E9-9344-8FDA-777D5993361F}"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5E0F3-6656-F544-A921-5F9046B8CF6F}" type="slidenum">
              <a:rPr lang="en-US" smtClean="0"/>
              <a:t>‹#›</a:t>
            </a:fld>
            <a:endParaRPr lang="en-US"/>
          </a:p>
        </p:txBody>
      </p:sp>
    </p:spTree>
    <p:extLst>
      <p:ext uri="{BB962C8B-B14F-4D97-AF65-F5344CB8AC3E}">
        <p14:creationId xmlns:p14="http://schemas.microsoft.com/office/powerpoint/2010/main" val="4114552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25675B1-34E9-9344-8FDA-777D5993361F}" type="datetimeFigureOut">
              <a:rPr lang="en-US" smtClean="0"/>
              <a:t>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25E0F3-6656-F544-A921-5F9046B8CF6F}" type="slidenum">
              <a:rPr lang="en-US" smtClean="0"/>
              <a:t>‹#›</a:t>
            </a:fld>
            <a:endParaRPr lang="en-US"/>
          </a:p>
        </p:txBody>
      </p:sp>
    </p:spTree>
    <p:extLst>
      <p:ext uri="{BB962C8B-B14F-4D97-AF65-F5344CB8AC3E}">
        <p14:creationId xmlns:p14="http://schemas.microsoft.com/office/powerpoint/2010/main" val="87464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25675B1-34E9-9344-8FDA-777D5993361F}" type="datetimeFigureOut">
              <a:rPr lang="en-US" smtClean="0"/>
              <a:t>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25E0F3-6656-F544-A921-5F9046B8CF6F}" type="slidenum">
              <a:rPr lang="en-US" smtClean="0"/>
              <a:t>‹#›</a:t>
            </a:fld>
            <a:endParaRPr lang="en-US"/>
          </a:p>
        </p:txBody>
      </p:sp>
    </p:spTree>
    <p:extLst>
      <p:ext uri="{BB962C8B-B14F-4D97-AF65-F5344CB8AC3E}">
        <p14:creationId xmlns:p14="http://schemas.microsoft.com/office/powerpoint/2010/main" val="34030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675B1-34E9-9344-8FDA-777D5993361F}" type="datetimeFigureOut">
              <a:rPr lang="en-US" smtClean="0"/>
              <a:t>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25E0F3-6656-F544-A921-5F9046B8CF6F}" type="slidenum">
              <a:rPr lang="en-US" smtClean="0"/>
              <a:t>‹#›</a:t>
            </a:fld>
            <a:endParaRPr lang="en-US"/>
          </a:p>
        </p:txBody>
      </p:sp>
    </p:spTree>
    <p:extLst>
      <p:ext uri="{BB962C8B-B14F-4D97-AF65-F5344CB8AC3E}">
        <p14:creationId xmlns:p14="http://schemas.microsoft.com/office/powerpoint/2010/main" val="328352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25675B1-34E9-9344-8FDA-777D5993361F}"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5E0F3-6656-F544-A921-5F9046B8CF6F}" type="slidenum">
              <a:rPr lang="en-US" smtClean="0"/>
              <a:t>‹#›</a:t>
            </a:fld>
            <a:endParaRPr lang="en-US"/>
          </a:p>
        </p:txBody>
      </p:sp>
    </p:spTree>
    <p:extLst>
      <p:ext uri="{BB962C8B-B14F-4D97-AF65-F5344CB8AC3E}">
        <p14:creationId xmlns:p14="http://schemas.microsoft.com/office/powerpoint/2010/main" val="1555527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25675B1-34E9-9344-8FDA-777D5993361F}" type="datetimeFigureOut">
              <a:rPr lang="en-US" smtClean="0"/>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5E0F3-6656-F544-A921-5F9046B8CF6F}" type="slidenum">
              <a:rPr lang="en-US" smtClean="0"/>
              <a:t>‹#›</a:t>
            </a:fld>
            <a:endParaRPr lang="en-US"/>
          </a:p>
        </p:txBody>
      </p:sp>
    </p:spTree>
    <p:extLst>
      <p:ext uri="{BB962C8B-B14F-4D97-AF65-F5344CB8AC3E}">
        <p14:creationId xmlns:p14="http://schemas.microsoft.com/office/powerpoint/2010/main" val="2281321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675B1-34E9-9344-8FDA-777D5993361F}" type="datetimeFigureOut">
              <a:rPr lang="en-US" smtClean="0"/>
              <a:t>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5E0F3-6656-F544-A921-5F9046B8CF6F}" type="slidenum">
              <a:rPr lang="en-US" smtClean="0"/>
              <a:t>‹#›</a:t>
            </a:fld>
            <a:endParaRPr lang="en-US"/>
          </a:p>
        </p:txBody>
      </p:sp>
    </p:spTree>
    <p:extLst>
      <p:ext uri="{BB962C8B-B14F-4D97-AF65-F5344CB8AC3E}">
        <p14:creationId xmlns:p14="http://schemas.microsoft.com/office/powerpoint/2010/main" val="785787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b@garama.co.uk"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garama.co.u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pubs.iied.org/search.php?c=climate" TargetMode="External"/><Relationship Id="rId2" Type="http://schemas.openxmlformats.org/officeDocument/2006/relationships/hyperlink" Target="http://pubs.iied.org/10100IIED.html)" TargetMode="External"/><Relationship Id="rId1" Type="http://schemas.openxmlformats.org/officeDocument/2006/relationships/slideLayout" Target="../slideLayouts/slideLayout2.xml"/><Relationship Id="rId4" Type="http://schemas.openxmlformats.org/officeDocument/2006/relationships/hyperlink" Target="http://dx.doi.org/10.1016/j.quascirev.2015.10.003"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G_0456.jpg                                                   00244800Macintosh HD                   BCFB952A:"/>
          <p:cNvPicPr>
            <a:picLocks noChangeAspect="1" noChangeArrowheads="1"/>
          </p:cNvPicPr>
          <p:nvPr/>
        </p:nvPicPr>
        <p:blipFill>
          <a:blip r:embed="rId2">
            <a:alphaModFix amt="54000"/>
            <a:extLst>
              <a:ext uri="{28A0092B-C50C-407E-A947-70E740481C1C}">
                <a14:useLocalDpi xmlns:a14="http://schemas.microsoft.com/office/drawing/2010/main" val="0"/>
              </a:ext>
            </a:extLst>
          </a:blip>
          <a:srcRect/>
          <a:stretch>
            <a:fillRect/>
          </a:stretch>
        </p:blipFill>
        <p:spPr bwMode="auto">
          <a:xfrm>
            <a:off x="0" y="23080"/>
            <a:ext cx="9144000" cy="6864697"/>
          </a:xfrm>
          <a:prstGeom prst="rect">
            <a:avLst/>
          </a:prstGeom>
          <a:noFill/>
          <a:ln>
            <a:noFill/>
          </a:ln>
          <a:extLst>
            <a:ext uri="{909E8E84-426E-40DD-AFC4-6F175D3DCCD1}">
              <a14:hiddenFill xmlns:a14="http://schemas.microsoft.com/office/drawing/2010/main">
                <a:solidFill>
                  <a:srgbClr val="FFFFFF">
                    <a:alpha val="54117"/>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423369" y="1012920"/>
            <a:ext cx="8346404" cy="1496387"/>
          </a:xfrm>
        </p:spPr>
        <p:txBody>
          <a:bodyPr>
            <a:normAutofit/>
          </a:bodyPr>
          <a:lstStyle/>
          <a:p>
            <a:pPr>
              <a:spcBef>
                <a:spcPts val="3600"/>
              </a:spcBef>
            </a:pPr>
            <a:r>
              <a:rPr lang="en-US" b="1" dirty="0" smtClean="0"/>
              <a:t>Tell me the good news about the end of the world</a:t>
            </a:r>
            <a:endParaRPr lang="en-US" sz="3600" dirty="0"/>
          </a:p>
        </p:txBody>
      </p:sp>
      <p:sp>
        <p:nvSpPr>
          <p:cNvPr id="9" name="Subtitle 2"/>
          <p:cNvSpPr>
            <a:spLocks noGrp="1"/>
          </p:cNvSpPr>
          <p:nvPr>
            <p:ph type="subTitle" idx="1"/>
          </p:nvPr>
        </p:nvSpPr>
        <p:spPr>
          <a:xfrm>
            <a:off x="666005" y="4134033"/>
            <a:ext cx="7775206" cy="1752600"/>
          </a:xfrm>
        </p:spPr>
        <p:txBody>
          <a:bodyPr>
            <a:normAutofit fontScale="70000" lnSpcReduction="20000"/>
          </a:bodyPr>
          <a:lstStyle/>
          <a:p>
            <a:r>
              <a:rPr lang="en-US" dirty="0" smtClean="0">
                <a:solidFill>
                  <a:schemeClr val="bg1"/>
                </a:solidFill>
              </a:rPr>
              <a:t>Nick Brooks</a:t>
            </a:r>
          </a:p>
          <a:p>
            <a:r>
              <a:rPr lang="en-US" dirty="0" smtClean="0">
                <a:solidFill>
                  <a:schemeClr val="bg1"/>
                </a:solidFill>
              </a:rPr>
              <a:t>Garama 3C Ltd</a:t>
            </a:r>
          </a:p>
          <a:p>
            <a:r>
              <a:rPr lang="en-US" dirty="0" smtClean="0">
                <a:hlinkClick r:id="rId3"/>
              </a:rPr>
              <a:t>nb@garama.co.uk</a:t>
            </a:r>
            <a:endParaRPr lang="en-US" dirty="0" smtClean="0"/>
          </a:p>
          <a:p>
            <a:r>
              <a:rPr lang="en-US" dirty="0" smtClean="0">
                <a:hlinkClick r:id="rId4"/>
              </a:rPr>
              <a:t>www.garama.co.uk</a:t>
            </a:r>
            <a:endParaRPr lang="en-US" dirty="0" smtClean="0"/>
          </a:p>
          <a:p>
            <a:r>
              <a:rPr lang="en-US" dirty="0" err="1" smtClean="0">
                <a:solidFill>
                  <a:schemeClr val="bg1"/>
                </a:solidFill>
              </a:rPr>
              <a:t>nickbrooks.org</a:t>
            </a:r>
            <a:r>
              <a:rPr lang="en-US" dirty="0" smtClean="0"/>
              <a:t>   </a:t>
            </a:r>
            <a:endParaRPr lang="en-US" dirty="0"/>
          </a:p>
        </p:txBody>
      </p:sp>
      <p:sp>
        <p:nvSpPr>
          <p:cNvPr id="10" name="Title 1"/>
          <p:cNvSpPr txBox="1">
            <a:spLocks/>
          </p:cNvSpPr>
          <p:nvPr/>
        </p:nvSpPr>
        <p:spPr>
          <a:xfrm>
            <a:off x="423369" y="2726161"/>
            <a:ext cx="8346404" cy="9749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3600"/>
              </a:spcBef>
            </a:pPr>
            <a:r>
              <a:rPr lang="en-US" sz="3600" dirty="0" smtClean="0"/>
              <a:t>Reflections of a climate change consultant</a:t>
            </a:r>
            <a:endParaRPr lang="en-US" sz="3600" dirty="0"/>
          </a:p>
        </p:txBody>
      </p:sp>
    </p:spTree>
    <p:extLst>
      <p:ext uri="{BB962C8B-B14F-4D97-AF65-F5344CB8AC3E}">
        <p14:creationId xmlns:p14="http://schemas.microsoft.com/office/powerpoint/2010/main" val="2076405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7779" y="99450"/>
            <a:ext cx="8797445" cy="711166"/>
          </a:xfrm>
        </p:spPr>
        <p:txBody>
          <a:bodyPr>
            <a:noAutofit/>
          </a:bodyPr>
          <a:lstStyle/>
          <a:p>
            <a:r>
              <a:rPr lang="is-IS" sz="3200" b="1" dirty="0" smtClean="0">
                <a:solidFill>
                  <a:srgbClr val="0070C0"/>
                </a:solidFill>
              </a:rPr>
              <a:t>The climate change – development landscape  </a:t>
            </a:r>
          </a:p>
        </p:txBody>
      </p:sp>
      <p:sp>
        <p:nvSpPr>
          <p:cNvPr id="6" name="Content Placeholder 2"/>
          <p:cNvSpPr>
            <a:spLocks noGrp="1"/>
          </p:cNvSpPr>
          <p:nvPr>
            <p:ph idx="1"/>
          </p:nvPr>
        </p:nvSpPr>
        <p:spPr>
          <a:xfrm>
            <a:off x="157779" y="3210449"/>
            <a:ext cx="8864408" cy="3165297"/>
          </a:xfrm>
        </p:spPr>
        <p:txBody>
          <a:bodyPr>
            <a:normAutofit/>
          </a:bodyPr>
          <a:lstStyle/>
          <a:p>
            <a:pPr marL="0" indent="0">
              <a:buNone/>
            </a:pPr>
            <a:r>
              <a:rPr lang="en-GB" sz="2400" b="1" dirty="0" smtClean="0">
                <a:solidFill>
                  <a:schemeClr val="accent1"/>
                </a:solidFill>
              </a:rPr>
              <a:t>Key areas for specialist input/consultancy</a:t>
            </a:r>
          </a:p>
          <a:p>
            <a:r>
              <a:rPr lang="en-GB" sz="2200" dirty="0" smtClean="0"/>
              <a:t>Programme design/development</a:t>
            </a:r>
          </a:p>
          <a:p>
            <a:r>
              <a:rPr lang="en-GB" sz="2200" dirty="0" smtClean="0"/>
              <a:t>Technical assistance (programmes, projects)</a:t>
            </a:r>
          </a:p>
          <a:p>
            <a:r>
              <a:rPr lang="en-GB" sz="2200" dirty="0" smtClean="0"/>
              <a:t>Specialist studies – reviews of key topics, vulnerability/risk assessments</a:t>
            </a:r>
          </a:p>
          <a:p>
            <a:r>
              <a:rPr lang="en-GB" sz="2200" dirty="0"/>
              <a:t>Capacity development (e.g. training, capacity building programmes, mainstreaming)</a:t>
            </a:r>
          </a:p>
          <a:p>
            <a:r>
              <a:rPr lang="en-GB" sz="2200" dirty="0" smtClean="0"/>
              <a:t>Development of results frameworks for monitoring </a:t>
            </a:r>
            <a:r>
              <a:rPr lang="en-GB" sz="2200" dirty="0"/>
              <a:t>&amp; </a:t>
            </a:r>
            <a:r>
              <a:rPr lang="en-GB" sz="2200" dirty="0" smtClean="0"/>
              <a:t>evaluation (M&amp;E) to track performance of funds, programmes, projects</a:t>
            </a:r>
            <a:endParaRPr lang="en-GB" sz="2200" dirty="0"/>
          </a:p>
          <a:p>
            <a:endParaRPr lang="en-GB" sz="1800" dirty="0" smtClean="0">
              <a:solidFill>
                <a:schemeClr val="tx2">
                  <a:lumMod val="60000"/>
                  <a:lumOff val="40000"/>
                </a:schemeClr>
              </a:solidFill>
            </a:endParaRPr>
          </a:p>
        </p:txBody>
      </p:sp>
      <p:sp>
        <p:nvSpPr>
          <p:cNvPr id="7" name="Content Placeholder 2"/>
          <p:cNvSpPr txBox="1">
            <a:spLocks/>
          </p:cNvSpPr>
          <p:nvPr/>
        </p:nvSpPr>
        <p:spPr>
          <a:xfrm>
            <a:off x="157779" y="1378283"/>
            <a:ext cx="8998775" cy="24652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smtClean="0"/>
          </a:p>
          <a:p>
            <a:pPr marL="0" indent="0">
              <a:buFont typeface="Arial"/>
              <a:buNone/>
            </a:pPr>
            <a:endParaRPr lang="en-US" sz="2200" dirty="0" smtClean="0"/>
          </a:p>
          <a:p>
            <a:pPr marL="0" indent="0">
              <a:buFont typeface="Arial"/>
              <a:buNone/>
            </a:pPr>
            <a:endParaRPr lang="en-US" sz="2200" dirty="0" smtClean="0"/>
          </a:p>
        </p:txBody>
      </p:sp>
      <p:sp>
        <p:nvSpPr>
          <p:cNvPr id="8" name="Content Placeholder 2"/>
          <p:cNvSpPr txBox="1">
            <a:spLocks/>
          </p:cNvSpPr>
          <p:nvPr/>
        </p:nvSpPr>
        <p:spPr>
          <a:xfrm>
            <a:off x="224962" y="1028283"/>
            <a:ext cx="8864408" cy="20656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400" b="1" dirty="0" smtClean="0">
                <a:solidFill>
                  <a:schemeClr val="accent1"/>
                </a:solidFill>
              </a:rPr>
              <a:t>Key actors</a:t>
            </a:r>
          </a:p>
          <a:p>
            <a:r>
              <a:rPr lang="en-GB" sz="2000" dirty="0" smtClean="0"/>
              <a:t>Donor &amp; </a:t>
            </a:r>
            <a:r>
              <a:rPr lang="en-GB" sz="2000" dirty="0"/>
              <a:t>developing country governments</a:t>
            </a:r>
          </a:p>
          <a:p>
            <a:r>
              <a:rPr lang="en-GB" sz="2000" dirty="0" smtClean="0"/>
              <a:t>Multilateral organisations (development banks, UN agencies, OECD, EC, etc.)</a:t>
            </a:r>
          </a:p>
          <a:p>
            <a:r>
              <a:rPr lang="en-GB" sz="2000" dirty="0" smtClean="0"/>
              <a:t>Organisations implementing programmes, projects funded by above</a:t>
            </a:r>
          </a:p>
          <a:p>
            <a:r>
              <a:rPr lang="en-GB" sz="2000" dirty="0" smtClean="0"/>
              <a:t>Third party organisations – consulting firms, research organisations</a:t>
            </a:r>
          </a:p>
        </p:txBody>
      </p:sp>
    </p:spTree>
    <p:extLst>
      <p:ext uri="{BB962C8B-B14F-4D97-AF65-F5344CB8AC3E}">
        <p14:creationId xmlns:p14="http://schemas.microsoft.com/office/powerpoint/2010/main" val="14268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7779" y="99449"/>
            <a:ext cx="8797445" cy="628971"/>
          </a:xfrm>
        </p:spPr>
        <p:txBody>
          <a:bodyPr>
            <a:noAutofit/>
          </a:bodyPr>
          <a:lstStyle/>
          <a:p>
            <a:r>
              <a:rPr lang="is-IS" sz="3200" b="1" dirty="0" smtClean="0">
                <a:solidFill>
                  <a:srgbClr val="0070C0"/>
                </a:solidFill>
              </a:rPr>
              <a:t>How do we know if we’re doing any good?</a:t>
            </a:r>
          </a:p>
        </p:txBody>
      </p:sp>
      <p:sp>
        <p:nvSpPr>
          <p:cNvPr id="6" name="Content Placeholder 2"/>
          <p:cNvSpPr>
            <a:spLocks noGrp="1"/>
          </p:cNvSpPr>
          <p:nvPr>
            <p:ph idx="1"/>
          </p:nvPr>
        </p:nvSpPr>
        <p:spPr>
          <a:xfrm>
            <a:off x="216976" y="918188"/>
            <a:ext cx="8864408" cy="1622308"/>
          </a:xfrm>
        </p:spPr>
        <p:txBody>
          <a:bodyPr>
            <a:normAutofit/>
          </a:bodyPr>
          <a:lstStyle/>
          <a:p>
            <a:pPr marL="0" indent="0">
              <a:buNone/>
            </a:pPr>
            <a:r>
              <a:rPr lang="en-GB" sz="2200" dirty="0" smtClean="0"/>
              <a:t>Work on M&amp;E / results frameworks seeing massive expansion</a:t>
            </a:r>
          </a:p>
          <a:p>
            <a:r>
              <a:rPr lang="en-GB" sz="2000" dirty="0" smtClean="0">
                <a:solidFill>
                  <a:schemeClr val="tx2">
                    <a:lumMod val="60000"/>
                    <a:lumOff val="40000"/>
                  </a:schemeClr>
                </a:solidFill>
              </a:rPr>
              <a:t>Monitoring spending, tracking activities/outputs, assessing performance</a:t>
            </a:r>
          </a:p>
          <a:p>
            <a:r>
              <a:rPr lang="en-GB" sz="2000" dirty="0" smtClean="0">
                <a:solidFill>
                  <a:schemeClr val="tx2">
                    <a:lumMod val="60000"/>
                    <a:lumOff val="40000"/>
                  </a:schemeClr>
                </a:solidFill>
              </a:rPr>
              <a:t>Development of programme-level indicators</a:t>
            </a:r>
          </a:p>
          <a:p>
            <a:r>
              <a:rPr lang="en-GB" sz="2000" dirty="0" smtClean="0">
                <a:solidFill>
                  <a:schemeClr val="tx2">
                    <a:lumMod val="60000"/>
                    <a:lumOff val="40000"/>
                  </a:schemeClr>
                </a:solidFill>
              </a:rPr>
              <a:t>But, most </a:t>
            </a:r>
            <a:r>
              <a:rPr lang="en-GB" sz="2000" dirty="0">
                <a:solidFill>
                  <a:schemeClr val="tx2">
                    <a:lumMod val="60000"/>
                    <a:lumOff val="40000"/>
                  </a:schemeClr>
                </a:solidFill>
              </a:rPr>
              <a:t>efforts focus on outputs &amp; spend (IEG 2013), not effectiveness</a:t>
            </a:r>
          </a:p>
          <a:p>
            <a:endParaRPr lang="en-GB" sz="2000" dirty="0" smtClean="0">
              <a:solidFill>
                <a:schemeClr val="tx2">
                  <a:lumMod val="60000"/>
                  <a:lumOff val="40000"/>
                </a:schemeClr>
              </a:solidFill>
            </a:endParaRPr>
          </a:p>
        </p:txBody>
      </p:sp>
      <p:sp>
        <p:nvSpPr>
          <p:cNvPr id="7" name="Content Placeholder 2"/>
          <p:cNvSpPr txBox="1">
            <a:spLocks/>
          </p:cNvSpPr>
          <p:nvPr/>
        </p:nvSpPr>
        <p:spPr>
          <a:xfrm>
            <a:off x="157779" y="1378283"/>
            <a:ext cx="8998775" cy="24652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smtClean="0"/>
          </a:p>
          <a:p>
            <a:pPr marL="0" indent="0">
              <a:buFont typeface="Arial"/>
              <a:buNone/>
            </a:pPr>
            <a:endParaRPr lang="en-US" sz="2200" dirty="0" smtClean="0"/>
          </a:p>
          <a:p>
            <a:pPr marL="0" indent="0">
              <a:buFont typeface="Arial"/>
              <a:buNone/>
            </a:pPr>
            <a:endParaRPr lang="en-US" sz="2200" dirty="0" smtClean="0"/>
          </a:p>
        </p:txBody>
      </p:sp>
      <p:grpSp>
        <p:nvGrpSpPr>
          <p:cNvPr id="8" name="Group 7"/>
          <p:cNvGrpSpPr/>
          <p:nvPr/>
        </p:nvGrpSpPr>
        <p:grpSpPr>
          <a:xfrm>
            <a:off x="1450845" y="4508500"/>
            <a:ext cx="7693155" cy="2349500"/>
            <a:chOff x="1651000" y="4139168"/>
            <a:chExt cx="7693155" cy="2349500"/>
          </a:xfrm>
        </p:grpSpPr>
        <p:pic>
          <p:nvPicPr>
            <p:cNvPr id="9" name="Picture 8" descr="1508063_10152877270651605_6274127000462495197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0" y="4139168"/>
              <a:ext cx="5829300" cy="2349500"/>
            </a:xfrm>
            <a:prstGeom prst="rect">
              <a:avLst/>
            </a:prstGeom>
          </p:spPr>
        </p:pic>
        <p:sp>
          <p:nvSpPr>
            <p:cNvPr id="10" name="Rectangle 9"/>
            <p:cNvSpPr/>
            <p:nvPr/>
          </p:nvSpPr>
          <p:spPr>
            <a:xfrm>
              <a:off x="7025078" y="6107172"/>
              <a:ext cx="2319077" cy="369332"/>
            </a:xfrm>
            <a:prstGeom prst="rect">
              <a:avLst/>
            </a:prstGeom>
            <a:solidFill>
              <a:schemeClr val="bg1"/>
            </a:solidFill>
          </p:spPr>
          <p:txBody>
            <a:bodyPr wrap="none">
              <a:spAutoFit/>
            </a:bodyPr>
            <a:lstStyle/>
            <a:p>
              <a:r>
                <a:rPr lang="en-US" dirty="0"/>
                <a:t>https://</a:t>
              </a:r>
              <a:r>
                <a:rPr lang="en-US" dirty="0" err="1"/>
                <a:t>xkcd.com</a:t>
              </a:r>
              <a:r>
                <a:rPr lang="en-US" dirty="0"/>
                <a:t>/552/</a:t>
              </a:r>
            </a:p>
          </p:txBody>
        </p:sp>
      </p:grpSp>
      <p:sp>
        <p:nvSpPr>
          <p:cNvPr id="11" name="Content Placeholder 2"/>
          <p:cNvSpPr txBox="1">
            <a:spLocks/>
          </p:cNvSpPr>
          <p:nvPr/>
        </p:nvSpPr>
        <p:spPr>
          <a:xfrm>
            <a:off x="216976" y="2525439"/>
            <a:ext cx="8864408" cy="19680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200" dirty="0" smtClean="0"/>
              <a:t>Many challenges to evaluating effectiveness </a:t>
            </a:r>
            <a:r>
              <a:rPr lang="en-GB" sz="2200" smtClean="0"/>
              <a:t>of interventions</a:t>
            </a:r>
            <a:endParaRPr lang="en-GB" sz="2200" dirty="0" smtClean="0"/>
          </a:p>
          <a:p>
            <a:r>
              <a:rPr lang="en-GB" sz="2000" dirty="0" smtClean="0">
                <a:solidFill>
                  <a:schemeClr val="tx2">
                    <a:lumMod val="60000"/>
                    <a:lumOff val="40000"/>
                  </a:schemeClr>
                </a:solidFill>
              </a:rPr>
              <a:t>How to measure ‘success’ of adaptation given timescales over which climate change &amp; adaptation will unfold, &amp; changing contexts (climatic, economic</a:t>
            </a:r>
            <a:r>
              <a:rPr lang="is-IS" sz="2000" dirty="0" smtClean="0">
                <a:solidFill>
                  <a:schemeClr val="tx2">
                    <a:lumMod val="60000"/>
                    <a:lumOff val="40000"/>
                  </a:schemeClr>
                </a:solidFill>
              </a:rPr>
              <a:t>…)</a:t>
            </a:r>
          </a:p>
          <a:p>
            <a:r>
              <a:rPr lang="en-GB" sz="2000" dirty="0" smtClean="0">
                <a:solidFill>
                  <a:schemeClr val="tx2">
                    <a:lumMod val="60000"/>
                    <a:lumOff val="40000"/>
                  </a:schemeClr>
                </a:solidFill>
              </a:rPr>
              <a:t>How to balance desire for simple, universal indicators with complex realities?</a:t>
            </a:r>
          </a:p>
          <a:p>
            <a:r>
              <a:rPr lang="en-GB" sz="2000" dirty="0" smtClean="0">
                <a:solidFill>
                  <a:schemeClr val="tx2">
                    <a:lumMod val="60000"/>
                    <a:lumOff val="40000"/>
                  </a:schemeClr>
                </a:solidFill>
              </a:rPr>
              <a:t>How to </a:t>
            </a:r>
            <a:r>
              <a:rPr lang="en-GB" sz="2000" i="1" dirty="0" smtClean="0">
                <a:solidFill>
                  <a:schemeClr val="tx2">
                    <a:lumMod val="60000"/>
                    <a:lumOff val="40000"/>
                  </a:schemeClr>
                </a:solidFill>
              </a:rPr>
              <a:t>attribute</a:t>
            </a:r>
            <a:r>
              <a:rPr lang="en-GB" sz="2000" dirty="0" smtClean="0">
                <a:solidFill>
                  <a:schemeClr val="tx2">
                    <a:lumMod val="60000"/>
                    <a:lumOff val="40000"/>
                  </a:schemeClr>
                </a:solidFill>
              </a:rPr>
              <a:t> observed changes to specific interventions?</a:t>
            </a:r>
          </a:p>
          <a:p>
            <a:endParaRPr lang="en-GB" sz="2000" dirty="0" smtClean="0"/>
          </a:p>
        </p:txBody>
      </p:sp>
    </p:spTree>
    <p:extLst>
      <p:ext uri="{BB962C8B-B14F-4D97-AF65-F5344CB8AC3E}">
        <p14:creationId xmlns:p14="http://schemas.microsoft.com/office/powerpoint/2010/main" val="116560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7779" y="99449"/>
            <a:ext cx="8797445" cy="628971"/>
          </a:xfrm>
        </p:spPr>
        <p:txBody>
          <a:bodyPr>
            <a:noAutofit/>
          </a:bodyPr>
          <a:lstStyle/>
          <a:p>
            <a:r>
              <a:rPr lang="is-IS" sz="3200" b="1" dirty="0" smtClean="0">
                <a:solidFill>
                  <a:srgbClr val="0070C0"/>
                </a:solidFill>
              </a:rPr>
              <a:t>What are we measuring?</a:t>
            </a:r>
          </a:p>
        </p:txBody>
      </p:sp>
      <p:sp>
        <p:nvSpPr>
          <p:cNvPr id="6" name="Content Placeholder 2"/>
          <p:cNvSpPr>
            <a:spLocks noGrp="1"/>
          </p:cNvSpPr>
          <p:nvPr>
            <p:ph idx="1"/>
          </p:nvPr>
        </p:nvSpPr>
        <p:spPr>
          <a:xfrm>
            <a:off x="216976" y="918188"/>
            <a:ext cx="8042651" cy="2614152"/>
          </a:xfrm>
        </p:spPr>
        <p:txBody>
          <a:bodyPr>
            <a:normAutofit/>
          </a:bodyPr>
          <a:lstStyle/>
          <a:p>
            <a:pPr marL="0" indent="0">
              <a:buNone/>
            </a:pPr>
            <a:r>
              <a:rPr lang="en-GB" sz="2200" dirty="0" smtClean="0"/>
              <a:t>Purpose of adaptation is to sustain or improve human wellbeing in the face of climate change that might otherwise undermine it</a:t>
            </a:r>
          </a:p>
          <a:p>
            <a:pPr marL="400050" lvl="1" indent="0">
              <a:spcBef>
                <a:spcPts val="1224"/>
              </a:spcBef>
              <a:buNone/>
            </a:pPr>
            <a:r>
              <a:rPr lang="ja-JP" altLang="en-US" sz="2000" b="1" dirty="0" smtClean="0">
                <a:solidFill>
                  <a:schemeClr val="tx2">
                    <a:lumMod val="60000"/>
                    <a:lumOff val="40000"/>
                  </a:schemeClr>
                </a:solidFill>
                <a:latin typeface="Calibri" charset="0"/>
                <a:sym typeface="Calibri" charset="0"/>
              </a:rPr>
              <a:t>“</a:t>
            </a:r>
            <a:r>
              <a:rPr lang="en-US" altLang="ja-JP" sz="2000" b="1" dirty="0">
                <a:solidFill>
                  <a:schemeClr val="tx2">
                    <a:lumMod val="60000"/>
                    <a:lumOff val="40000"/>
                  </a:schemeClr>
                </a:solidFill>
                <a:latin typeface="Calibri" charset="0"/>
                <a:sym typeface="Calibri" charset="0"/>
              </a:rPr>
              <a:t>Climate change ... calls into question the Enlightenment principle that human progress will make the future look better than the past</a:t>
            </a:r>
            <a:r>
              <a:rPr lang="ja-JP" altLang="en-US" sz="2000" b="1" dirty="0" smtClean="0">
                <a:solidFill>
                  <a:schemeClr val="tx2">
                    <a:lumMod val="60000"/>
                    <a:lumOff val="40000"/>
                  </a:schemeClr>
                </a:solidFill>
                <a:latin typeface="Calibri" charset="0"/>
                <a:sym typeface="Calibri" charset="0"/>
              </a:rPr>
              <a:t>”</a:t>
            </a:r>
            <a:endParaRPr lang="en-US" altLang="ja-JP" sz="1800" b="1" dirty="0">
              <a:solidFill>
                <a:schemeClr val="tx2">
                  <a:lumMod val="60000"/>
                  <a:lumOff val="40000"/>
                </a:schemeClr>
              </a:solidFill>
              <a:latin typeface="Calibri" charset="0"/>
              <a:sym typeface="Calibri" charset="0"/>
            </a:endParaRPr>
          </a:p>
          <a:p>
            <a:pPr marL="400050" lvl="1" indent="0" algn="r">
              <a:spcBef>
                <a:spcPts val="0"/>
              </a:spcBef>
              <a:buNone/>
            </a:pPr>
            <a:r>
              <a:rPr lang="en-US" altLang="en-US" sz="1400" dirty="0" smtClean="0">
                <a:latin typeface="Arial" charset="0"/>
                <a:sym typeface="Arial" charset="0"/>
              </a:rPr>
              <a:t>UNDP </a:t>
            </a:r>
            <a:r>
              <a:rPr lang="en-US" altLang="en-US" sz="1400" dirty="0">
                <a:latin typeface="Arial" charset="0"/>
                <a:sym typeface="Arial" charset="0"/>
              </a:rPr>
              <a:t>Human Development Report, 2007, </a:t>
            </a:r>
            <a:r>
              <a:rPr lang="en-US" altLang="en-US" sz="1400" dirty="0" smtClean="0">
                <a:latin typeface="Arial" charset="0"/>
                <a:sym typeface="Arial" charset="0"/>
              </a:rPr>
              <a:t>p.1</a:t>
            </a:r>
          </a:p>
          <a:p>
            <a:pPr marL="0" indent="0">
              <a:spcBef>
                <a:spcPts val="1224"/>
              </a:spcBef>
              <a:buNone/>
            </a:pPr>
            <a:r>
              <a:rPr lang="en-US" altLang="en-US" sz="2200" dirty="0" smtClean="0">
                <a:latin typeface="Calibri" charset="0"/>
                <a:ea typeface="Calibri" charset="0"/>
                <a:cs typeface="Calibri" charset="0"/>
                <a:sym typeface="Arial" charset="0"/>
              </a:rPr>
              <a:t>So, ultimately, adaptation success should be measured in terms of development &amp; wellbeing indicators </a:t>
            </a:r>
            <a:endParaRPr lang="en-GB" sz="2200" dirty="0">
              <a:latin typeface="Calibri" charset="0"/>
              <a:ea typeface="Calibri" charset="0"/>
              <a:cs typeface="Calibri" charset="0"/>
            </a:endParaRPr>
          </a:p>
          <a:p>
            <a:endParaRPr lang="en-GB" sz="1800" dirty="0" smtClean="0">
              <a:solidFill>
                <a:schemeClr val="tx2">
                  <a:lumMod val="60000"/>
                  <a:lumOff val="40000"/>
                </a:schemeClr>
              </a:solidFill>
            </a:endParaRPr>
          </a:p>
        </p:txBody>
      </p:sp>
      <p:sp>
        <p:nvSpPr>
          <p:cNvPr id="7" name="Content Placeholder 2"/>
          <p:cNvSpPr txBox="1">
            <a:spLocks/>
          </p:cNvSpPr>
          <p:nvPr/>
        </p:nvSpPr>
        <p:spPr>
          <a:xfrm>
            <a:off x="157779" y="1378283"/>
            <a:ext cx="8998775" cy="24652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smtClean="0"/>
          </a:p>
          <a:p>
            <a:pPr marL="0" indent="0">
              <a:buFont typeface="Arial"/>
              <a:buNone/>
            </a:pPr>
            <a:endParaRPr lang="en-US" sz="2200" dirty="0" smtClean="0"/>
          </a:p>
          <a:p>
            <a:pPr marL="0" indent="0">
              <a:buFont typeface="Arial"/>
              <a:buNone/>
            </a:pPr>
            <a:endParaRPr lang="en-US" sz="2200" dirty="0" smtClean="0"/>
          </a:p>
        </p:txBody>
      </p:sp>
      <p:sp>
        <p:nvSpPr>
          <p:cNvPr id="8" name="Content Placeholder 2"/>
          <p:cNvSpPr txBox="1">
            <a:spLocks/>
          </p:cNvSpPr>
          <p:nvPr/>
        </p:nvSpPr>
        <p:spPr>
          <a:xfrm>
            <a:off x="279592" y="3722108"/>
            <a:ext cx="7874852" cy="26141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200" dirty="0" smtClean="0"/>
              <a:t>However, long, complex chains of causality leading from adaptation interventions to improved human wellbeing</a:t>
            </a:r>
            <a:endParaRPr lang="is-IS" sz="2200" dirty="0"/>
          </a:p>
          <a:p>
            <a:pPr marL="0" indent="0">
              <a:buFont typeface="Arial"/>
              <a:buNone/>
            </a:pPr>
            <a:r>
              <a:rPr lang="is-IS" sz="2200" dirty="0" smtClean="0">
                <a:latin typeface="Calibri" charset="0"/>
                <a:ea typeface="Calibri" charset="0"/>
                <a:cs typeface="Calibri" charset="0"/>
              </a:rPr>
              <a:t>Many (most) adaptation interventions concerned with </a:t>
            </a:r>
            <a:r>
              <a:rPr lang="is-IS" sz="2200" dirty="0" smtClean="0">
                <a:solidFill>
                  <a:srgbClr val="0070C0"/>
                </a:solidFill>
                <a:latin typeface="Calibri" charset="0"/>
                <a:ea typeface="Calibri" charset="0"/>
                <a:cs typeface="Calibri" charset="0"/>
              </a:rPr>
              <a:t>capacity development </a:t>
            </a:r>
            <a:r>
              <a:rPr lang="is-IS" sz="2200" dirty="0" smtClean="0">
                <a:latin typeface="Calibri" charset="0"/>
                <a:ea typeface="Calibri" charset="0"/>
                <a:cs typeface="Calibri" charset="0"/>
              </a:rPr>
              <a:t>and/or </a:t>
            </a:r>
            <a:r>
              <a:rPr lang="is-IS" sz="2200" dirty="0" smtClean="0">
                <a:solidFill>
                  <a:srgbClr val="0070C0"/>
                </a:solidFill>
                <a:latin typeface="Calibri" charset="0"/>
                <a:ea typeface="Calibri" charset="0"/>
                <a:cs typeface="Calibri" charset="0"/>
              </a:rPr>
              <a:t>resilience building</a:t>
            </a:r>
          </a:p>
          <a:p>
            <a:pPr marL="0" indent="0">
              <a:buFont typeface="Arial"/>
              <a:buNone/>
            </a:pPr>
            <a:r>
              <a:rPr lang="is-IS" sz="2200" dirty="0" smtClean="0">
                <a:latin typeface="Calibri" charset="0"/>
                <a:ea typeface="Calibri" charset="0"/>
                <a:cs typeface="Calibri" charset="0"/>
              </a:rPr>
              <a:t>How do we track whether these interventions are helping?</a:t>
            </a:r>
            <a:endParaRPr lang="en-GB" sz="2200" dirty="0" smtClean="0">
              <a:latin typeface="Calibri" charset="0"/>
              <a:ea typeface="Calibri" charset="0"/>
              <a:cs typeface="Calibri" charset="0"/>
            </a:endParaRPr>
          </a:p>
          <a:p>
            <a:endParaRPr lang="en-GB" sz="1800" dirty="0" smtClean="0">
              <a:solidFill>
                <a:schemeClr val="tx2">
                  <a:lumMod val="60000"/>
                  <a:lumOff val="40000"/>
                </a:schemeClr>
              </a:solidFill>
            </a:endParaRPr>
          </a:p>
        </p:txBody>
      </p:sp>
      <p:pic>
        <p:nvPicPr>
          <p:cNvPr id="9" name="Picture 4" descr="MDGs_post-2015_OxfamBlogs.jpg"/>
          <p:cNvPicPr>
            <a:picLocks noChangeAspect="1"/>
          </p:cNvPicPr>
          <p:nvPr/>
        </p:nvPicPr>
        <p:blipFill>
          <a:blip r:embed="rId3">
            <a:extLst>
              <a:ext uri="{28A0092B-C50C-407E-A947-70E740481C1C}">
                <a14:useLocalDpi xmlns:a14="http://schemas.microsoft.com/office/drawing/2010/main" val="0"/>
              </a:ext>
            </a:extLst>
          </a:blip>
          <a:srcRect r="76849" b="17017"/>
          <a:stretch>
            <a:fillRect/>
          </a:stretch>
        </p:blipFill>
        <p:spPr bwMode="auto">
          <a:xfrm>
            <a:off x="8316913" y="1916113"/>
            <a:ext cx="5699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MDGs_post-2015_OxfamBlogs.jpg"/>
          <p:cNvPicPr>
            <a:picLocks noChangeAspect="1"/>
          </p:cNvPicPr>
          <p:nvPr/>
        </p:nvPicPr>
        <p:blipFill>
          <a:blip r:embed="rId3">
            <a:extLst>
              <a:ext uri="{28A0092B-C50C-407E-A947-70E740481C1C}">
                <a14:useLocalDpi xmlns:a14="http://schemas.microsoft.com/office/drawing/2010/main" val="0"/>
              </a:ext>
            </a:extLst>
          </a:blip>
          <a:srcRect l="23213" r="53444" b="16922"/>
          <a:stretch>
            <a:fillRect/>
          </a:stretch>
        </p:blipFill>
        <p:spPr bwMode="auto">
          <a:xfrm>
            <a:off x="8316913" y="404813"/>
            <a:ext cx="5810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MDGs_post-2015_OxfamBlogs.jpg"/>
          <p:cNvPicPr>
            <a:picLocks noChangeAspect="1"/>
          </p:cNvPicPr>
          <p:nvPr/>
        </p:nvPicPr>
        <p:blipFill>
          <a:blip r:embed="rId3">
            <a:extLst>
              <a:ext uri="{28A0092B-C50C-407E-A947-70E740481C1C}">
                <a14:useLocalDpi xmlns:a14="http://schemas.microsoft.com/office/drawing/2010/main" val="0"/>
              </a:ext>
            </a:extLst>
          </a:blip>
          <a:srcRect l="45946" r="30711" b="17165"/>
          <a:stretch>
            <a:fillRect/>
          </a:stretch>
        </p:blipFill>
        <p:spPr bwMode="auto">
          <a:xfrm>
            <a:off x="8316913" y="4941888"/>
            <a:ext cx="6064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descr="MDGs_post-2015_OxfamBlogs.jpg"/>
          <p:cNvPicPr>
            <a:picLocks noChangeAspect="1"/>
          </p:cNvPicPr>
          <p:nvPr/>
        </p:nvPicPr>
        <p:blipFill>
          <a:blip r:embed="rId3">
            <a:extLst>
              <a:ext uri="{28A0092B-C50C-407E-A947-70E740481C1C}">
                <a14:useLocalDpi xmlns:a14="http://schemas.microsoft.com/office/drawing/2010/main" val="0"/>
              </a:ext>
            </a:extLst>
          </a:blip>
          <a:srcRect l="69296" r="7756" b="16399"/>
          <a:stretch>
            <a:fillRect/>
          </a:stretch>
        </p:blipFill>
        <p:spPr bwMode="auto">
          <a:xfrm>
            <a:off x="8316913" y="3429000"/>
            <a:ext cx="5603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15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7779" y="99449"/>
            <a:ext cx="8797445" cy="628971"/>
          </a:xfrm>
        </p:spPr>
        <p:txBody>
          <a:bodyPr>
            <a:noAutofit/>
          </a:bodyPr>
          <a:lstStyle/>
          <a:p>
            <a:r>
              <a:rPr lang="is-IS" sz="3200" b="1" dirty="0" smtClean="0">
                <a:solidFill>
                  <a:srgbClr val="0070C0"/>
                </a:solidFill>
              </a:rPr>
              <a:t>A comprehensive approach to adaptation M&amp;E</a:t>
            </a:r>
          </a:p>
        </p:txBody>
      </p:sp>
      <p:sp>
        <p:nvSpPr>
          <p:cNvPr id="6" name="Content Placeholder 2"/>
          <p:cNvSpPr>
            <a:spLocks noGrp="1"/>
          </p:cNvSpPr>
          <p:nvPr>
            <p:ph idx="1"/>
          </p:nvPr>
        </p:nvSpPr>
        <p:spPr>
          <a:xfrm>
            <a:off x="157779" y="3590354"/>
            <a:ext cx="2936150" cy="2735290"/>
          </a:xfrm>
        </p:spPr>
        <p:txBody>
          <a:bodyPr>
            <a:normAutofit/>
          </a:bodyPr>
          <a:lstStyle/>
          <a:p>
            <a:pPr marL="0" indent="0">
              <a:buNone/>
            </a:pPr>
            <a:r>
              <a:rPr lang="en-GB" sz="1900" dirty="0" smtClean="0"/>
              <a:t>Better integration of CC into planning, coordination, budgets for CC activities, knowledge, use of climate information, treatment of uncertainty, engagement, awareness of stakeholders</a:t>
            </a:r>
          </a:p>
          <a:p>
            <a:pPr marL="0" indent="0">
              <a:buNone/>
            </a:pPr>
            <a:r>
              <a:rPr lang="en-GB" sz="1900" i="1" dirty="0" smtClean="0"/>
              <a:t>Institutional CRM indicators</a:t>
            </a:r>
          </a:p>
          <a:p>
            <a:pPr marL="54900" indent="-126900"/>
            <a:endParaRPr lang="en-GB" sz="2000" dirty="0" smtClean="0"/>
          </a:p>
          <a:p>
            <a:pPr marL="54900" indent="-126900"/>
            <a:endParaRPr lang="en-GB" sz="2000" dirty="0" smtClean="0"/>
          </a:p>
        </p:txBody>
      </p:sp>
      <p:sp>
        <p:nvSpPr>
          <p:cNvPr id="7" name="Content Placeholder 2"/>
          <p:cNvSpPr txBox="1">
            <a:spLocks/>
          </p:cNvSpPr>
          <p:nvPr/>
        </p:nvSpPr>
        <p:spPr>
          <a:xfrm>
            <a:off x="157779" y="1378283"/>
            <a:ext cx="8998775" cy="24652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smtClean="0"/>
          </a:p>
          <a:p>
            <a:pPr marL="0" indent="0">
              <a:buFont typeface="Arial"/>
              <a:buNone/>
            </a:pPr>
            <a:endParaRPr lang="en-US" sz="2200" dirty="0" smtClean="0"/>
          </a:p>
          <a:p>
            <a:pPr marL="0" indent="0">
              <a:buFont typeface="Arial"/>
              <a:buNone/>
            </a:pPr>
            <a:endParaRPr lang="en-US" sz="2200" dirty="0" smtClean="0"/>
          </a:p>
        </p:txBody>
      </p:sp>
      <p:sp>
        <p:nvSpPr>
          <p:cNvPr id="2" name="Oval 1"/>
          <p:cNvSpPr/>
          <p:nvPr/>
        </p:nvSpPr>
        <p:spPr>
          <a:xfrm>
            <a:off x="200238" y="959226"/>
            <a:ext cx="2551261" cy="2447853"/>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411849" y="959226"/>
            <a:ext cx="2500415" cy="2485840"/>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550535" y="959226"/>
            <a:ext cx="2500415" cy="2485840"/>
          </a:xfrm>
          <a:prstGeom prst="ellipse">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42263" y="1378283"/>
            <a:ext cx="2267210" cy="1631216"/>
          </a:xfrm>
          <a:prstGeom prst="rect">
            <a:avLst/>
          </a:prstGeom>
          <a:noFill/>
        </p:spPr>
        <p:txBody>
          <a:bodyPr wrap="square" rtlCol="0">
            <a:spAutoFit/>
          </a:bodyPr>
          <a:lstStyle/>
          <a:p>
            <a:pPr algn="ctr"/>
            <a:r>
              <a:rPr lang="en-US" sz="2000" dirty="0" smtClean="0">
                <a:solidFill>
                  <a:schemeClr val="bg1"/>
                </a:solidFill>
              </a:rPr>
              <a:t>Improved institutional capacity for climate risk management (CRM)</a:t>
            </a:r>
            <a:endParaRPr lang="en-US" sz="2000" dirty="0">
              <a:solidFill>
                <a:schemeClr val="bg1"/>
              </a:solidFill>
            </a:endParaRPr>
          </a:p>
        </p:txBody>
      </p:sp>
      <p:sp>
        <p:nvSpPr>
          <p:cNvPr id="11" name="TextBox 10"/>
          <p:cNvSpPr txBox="1"/>
          <p:nvPr/>
        </p:nvSpPr>
        <p:spPr>
          <a:xfrm>
            <a:off x="3553146" y="1521431"/>
            <a:ext cx="2267210" cy="1323439"/>
          </a:xfrm>
          <a:prstGeom prst="rect">
            <a:avLst/>
          </a:prstGeom>
          <a:noFill/>
        </p:spPr>
        <p:txBody>
          <a:bodyPr wrap="square" rtlCol="0">
            <a:spAutoFit/>
          </a:bodyPr>
          <a:lstStyle/>
          <a:p>
            <a:pPr algn="ctr"/>
            <a:r>
              <a:rPr lang="en-US" sz="2000" dirty="0" smtClean="0">
                <a:solidFill>
                  <a:schemeClr val="bg1"/>
                </a:solidFill>
              </a:rPr>
              <a:t>Improved resilience of populations</a:t>
            </a:r>
            <a:r>
              <a:rPr lang="en-US" sz="2000" smtClean="0">
                <a:solidFill>
                  <a:schemeClr val="bg1"/>
                </a:solidFill>
              </a:rPr>
              <a:t>, ecosystems, infrastructure, etc. </a:t>
            </a:r>
            <a:endParaRPr lang="en-US" sz="2000" dirty="0">
              <a:solidFill>
                <a:schemeClr val="bg1"/>
              </a:solidFill>
            </a:endParaRPr>
          </a:p>
        </p:txBody>
      </p:sp>
      <p:sp>
        <p:nvSpPr>
          <p:cNvPr id="12" name="TextBox 11"/>
          <p:cNvSpPr txBox="1"/>
          <p:nvPr/>
        </p:nvSpPr>
        <p:spPr>
          <a:xfrm>
            <a:off x="6566650" y="1290874"/>
            <a:ext cx="2484300" cy="1938992"/>
          </a:xfrm>
          <a:prstGeom prst="rect">
            <a:avLst/>
          </a:prstGeom>
          <a:noFill/>
        </p:spPr>
        <p:txBody>
          <a:bodyPr wrap="square" rtlCol="0">
            <a:spAutoFit/>
          </a:bodyPr>
          <a:lstStyle/>
          <a:p>
            <a:pPr algn="ctr"/>
            <a:r>
              <a:rPr lang="en-US" sz="2000" dirty="0" smtClean="0">
                <a:solidFill>
                  <a:schemeClr val="bg1"/>
                </a:solidFill>
              </a:rPr>
              <a:t>Improved human wellbeing, development results, ecosystem functioning despite climate change</a:t>
            </a:r>
            <a:endParaRPr lang="en-US" sz="2000" dirty="0">
              <a:solidFill>
                <a:schemeClr val="bg1"/>
              </a:solidFill>
            </a:endParaRPr>
          </a:p>
        </p:txBody>
      </p:sp>
      <p:sp>
        <p:nvSpPr>
          <p:cNvPr id="4" name="Right Arrow 3"/>
          <p:cNvSpPr/>
          <p:nvPr/>
        </p:nvSpPr>
        <p:spPr>
          <a:xfrm>
            <a:off x="2767614" y="1954139"/>
            <a:ext cx="606041" cy="4960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5928379" y="1935142"/>
            <a:ext cx="606041" cy="4960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a:xfrm>
            <a:off x="3411848" y="3588214"/>
            <a:ext cx="2801061" cy="273529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900" dirty="0" smtClean="0"/>
              <a:t>Context-specific factors influencing ability to anticipate, plan for, avoid, cope with, recover from &amp; adapt to evolving climate hazards / stresses &amp; shocks</a:t>
            </a:r>
          </a:p>
          <a:p>
            <a:pPr marL="0" indent="0">
              <a:buNone/>
            </a:pPr>
            <a:r>
              <a:rPr lang="en-GB" sz="1900" i="1" dirty="0" smtClean="0"/>
              <a:t>Resilience indicators</a:t>
            </a:r>
          </a:p>
          <a:p>
            <a:pPr marL="54900" indent="-126900"/>
            <a:endParaRPr lang="en-GB" sz="2000" dirty="0" smtClean="0"/>
          </a:p>
        </p:txBody>
      </p:sp>
      <p:sp>
        <p:nvSpPr>
          <p:cNvPr id="15" name="Content Placeholder 2"/>
          <p:cNvSpPr txBox="1">
            <a:spLocks/>
          </p:cNvSpPr>
          <p:nvPr/>
        </p:nvSpPr>
        <p:spPr>
          <a:xfrm>
            <a:off x="6438378" y="3569217"/>
            <a:ext cx="2612571" cy="273529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900" dirty="0" smtClean="0"/>
              <a:t>Stable or improving health, nutrition economic status, poverty, equality, stability, production, etc.</a:t>
            </a:r>
          </a:p>
          <a:p>
            <a:pPr marL="0" indent="0">
              <a:buNone/>
            </a:pPr>
            <a:endParaRPr lang="en-GB" sz="1900" i="1" dirty="0" smtClean="0"/>
          </a:p>
          <a:p>
            <a:pPr marL="0" indent="0">
              <a:buNone/>
            </a:pPr>
            <a:r>
              <a:rPr lang="en-GB" sz="1900" i="1" dirty="0" smtClean="0"/>
              <a:t>Standard development indicators + climate data</a:t>
            </a:r>
          </a:p>
          <a:p>
            <a:pPr marL="54900" indent="-126900"/>
            <a:endParaRPr lang="en-GB" sz="2000" dirty="0" smtClean="0"/>
          </a:p>
          <a:p>
            <a:pPr marL="54900" indent="-126900"/>
            <a:endParaRPr lang="en-GB" sz="2000" dirty="0" smtClean="0"/>
          </a:p>
        </p:txBody>
      </p:sp>
      <p:sp>
        <p:nvSpPr>
          <p:cNvPr id="16" name="Left Arrow 15"/>
          <p:cNvSpPr/>
          <p:nvPr/>
        </p:nvSpPr>
        <p:spPr>
          <a:xfrm>
            <a:off x="5820356" y="1521431"/>
            <a:ext cx="746294" cy="2447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a:off x="342263" y="6055651"/>
            <a:ext cx="8612960" cy="677350"/>
          </a:xfrm>
          <a:prstGeom prst="rightArrow">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277655" y="6209660"/>
            <a:ext cx="6375748" cy="369332"/>
          </a:xfrm>
          <a:prstGeom prst="rect">
            <a:avLst/>
          </a:prstGeom>
          <a:noFill/>
        </p:spPr>
        <p:txBody>
          <a:bodyPr wrap="square" rtlCol="0">
            <a:spAutoFit/>
          </a:bodyPr>
          <a:lstStyle/>
          <a:p>
            <a:pPr algn="ctr"/>
            <a:r>
              <a:rPr lang="en-US" dirty="0" smtClean="0"/>
              <a:t>Monitoring timescales</a:t>
            </a:r>
            <a:endParaRPr lang="en-US" dirty="0"/>
          </a:p>
        </p:txBody>
      </p:sp>
      <p:sp>
        <p:nvSpPr>
          <p:cNvPr id="19" name="TextBox 4"/>
          <p:cNvSpPr txBox="1">
            <a:spLocks noChangeArrowheads="1"/>
          </p:cNvSpPr>
          <p:nvPr/>
        </p:nvSpPr>
        <p:spPr bwMode="auto">
          <a:xfrm>
            <a:off x="323850" y="6597650"/>
            <a:ext cx="8712200" cy="307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1200">
                <a:solidFill>
                  <a:srgbClr val="000000"/>
                </a:solidFill>
                <a:latin typeface="Helvetica" charset="0"/>
                <a:ea typeface="ＭＳ Ｐゴシック" charset="-128"/>
                <a:sym typeface="Helvetica" charset="0"/>
              </a:defRPr>
            </a:lvl1pPr>
            <a:lvl2pPr marL="742950" indent="-285750" eaLnBrk="0">
              <a:defRPr sz="1200">
                <a:solidFill>
                  <a:srgbClr val="000000"/>
                </a:solidFill>
                <a:latin typeface="Helvetica" charset="0"/>
                <a:ea typeface="ＭＳ Ｐゴシック" charset="-128"/>
                <a:sym typeface="Helvetica" charset="0"/>
              </a:defRPr>
            </a:lvl2pPr>
            <a:lvl3pPr marL="1143000" indent="-228600" eaLnBrk="0">
              <a:defRPr sz="1200">
                <a:solidFill>
                  <a:srgbClr val="000000"/>
                </a:solidFill>
                <a:latin typeface="Helvetica" charset="0"/>
                <a:ea typeface="ＭＳ Ｐゴシック" charset="-128"/>
                <a:sym typeface="Helvetica" charset="0"/>
              </a:defRPr>
            </a:lvl3pPr>
            <a:lvl4pPr marL="1600200" indent="-228600" eaLnBrk="0">
              <a:defRPr sz="1200">
                <a:solidFill>
                  <a:srgbClr val="000000"/>
                </a:solidFill>
                <a:latin typeface="Helvetica" charset="0"/>
                <a:ea typeface="ＭＳ Ｐゴシック" charset="-128"/>
                <a:sym typeface="Helvetica" charset="0"/>
              </a:defRPr>
            </a:lvl4pPr>
            <a:lvl5pPr marL="2057400" indent="-228600" eaLnBrk="0">
              <a:defRPr sz="1200">
                <a:solidFill>
                  <a:srgbClr val="000000"/>
                </a:solidFill>
                <a:latin typeface="Helvetica" charset="0"/>
                <a:ea typeface="ＭＳ Ｐゴシック" charset="-128"/>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9pPr>
          </a:lstStyle>
          <a:p>
            <a:pPr algn="r" eaLnBrk="1"/>
            <a:r>
              <a:rPr lang="en-US" altLang="en-US" sz="1400" dirty="0" smtClean="0">
                <a:solidFill>
                  <a:srgbClr val="3366FF"/>
                </a:solidFill>
              </a:rPr>
              <a:t>Based on IIED TAMD Framework (Brooks et al. 2011, 2013, Brooks &amp; Fisher, 2014)</a:t>
            </a:r>
            <a:endParaRPr lang="en-US" altLang="en-US" sz="1400" dirty="0">
              <a:solidFill>
                <a:srgbClr val="3366FF"/>
              </a:solidFill>
            </a:endParaRPr>
          </a:p>
        </p:txBody>
      </p:sp>
    </p:spTree>
    <p:extLst>
      <p:ext uri="{BB962C8B-B14F-4D97-AF65-F5344CB8AC3E}">
        <p14:creationId xmlns:p14="http://schemas.microsoft.com/office/powerpoint/2010/main" val="166377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7779" y="99449"/>
            <a:ext cx="8797445" cy="628971"/>
          </a:xfrm>
        </p:spPr>
        <p:txBody>
          <a:bodyPr>
            <a:noAutofit/>
          </a:bodyPr>
          <a:lstStyle/>
          <a:p>
            <a:r>
              <a:rPr lang="is-IS" sz="3200" b="1" dirty="0" smtClean="0">
                <a:solidFill>
                  <a:srgbClr val="0070C0"/>
                </a:solidFill>
              </a:rPr>
              <a:t>Measuring resilience</a:t>
            </a:r>
          </a:p>
        </p:txBody>
      </p:sp>
      <p:sp>
        <p:nvSpPr>
          <p:cNvPr id="6" name="Content Placeholder 2"/>
          <p:cNvSpPr>
            <a:spLocks noGrp="1"/>
          </p:cNvSpPr>
          <p:nvPr>
            <p:ph idx="1"/>
          </p:nvPr>
        </p:nvSpPr>
        <p:spPr>
          <a:xfrm>
            <a:off x="216976" y="810016"/>
            <a:ext cx="8864408" cy="2175741"/>
          </a:xfrm>
        </p:spPr>
        <p:txBody>
          <a:bodyPr>
            <a:normAutofit/>
          </a:bodyPr>
          <a:lstStyle/>
          <a:p>
            <a:r>
              <a:rPr lang="en-GB" sz="2000" dirty="0" smtClean="0"/>
              <a:t>Shift in emphasis among donors from adaptation to resilience (why?)</a:t>
            </a:r>
          </a:p>
          <a:p>
            <a:r>
              <a:rPr lang="en-GB" sz="2000" dirty="0"/>
              <a:t>T</a:t>
            </a:r>
            <a:r>
              <a:rPr lang="en-GB" sz="2000" dirty="0" smtClean="0"/>
              <a:t>end to view resilience in terms of existing or incrementally intensifying climate variability, want simple indicators, vague in definitions, little testing of concepts</a:t>
            </a:r>
          </a:p>
          <a:p>
            <a:r>
              <a:rPr lang="en-GB" sz="2000" dirty="0"/>
              <a:t>Tension between ecology-based definition involving system’s ability to “maintain its essential function, character and structure” &amp; donor focus on change and </a:t>
            </a:r>
            <a:r>
              <a:rPr lang="en-GB" sz="2000" dirty="0" smtClean="0"/>
              <a:t>transformation: bouncing back or ’bouncing back better’? (IPCC – a fudge?)</a:t>
            </a:r>
            <a:endParaRPr lang="en-GB" sz="2000" dirty="0"/>
          </a:p>
        </p:txBody>
      </p:sp>
      <p:sp>
        <p:nvSpPr>
          <p:cNvPr id="7" name="Content Placeholder 2"/>
          <p:cNvSpPr txBox="1">
            <a:spLocks/>
          </p:cNvSpPr>
          <p:nvPr/>
        </p:nvSpPr>
        <p:spPr>
          <a:xfrm>
            <a:off x="157779" y="1378283"/>
            <a:ext cx="8998775" cy="24652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smtClean="0"/>
          </a:p>
          <a:p>
            <a:pPr marL="0" indent="0">
              <a:buFont typeface="Arial"/>
              <a:buNone/>
            </a:pPr>
            <a:endParaRPr lang="en-US" sz="2200" dirty="0" smtClean="0"/>
          </a:p>
          <a:p>
            <a:pPr marL="0" indent="0">
              <a:buFont typeface="Arial"/>
              <a:buNone/>
            </a:pPr>
            <a:endParaRPr lang="en-US" sz="2200" dirty="0" smtClean="0"/>
          </a:p>
        </p:txBody>
      </p:sp>
      <p:sp>
        <p:nvSpPr>
          <p:cNvPr id="9" name="Content Placeholder 2"/>
          <p:cNvSpPr txBox="1">
            <a:spLocks/>
          </p:cNvSpPr>
          <p:nvPr/>
        </p:nvSpPr>
        <p:spPr>
          <a:xfrm>
            <a:off x="216976" y="2989276"/>
            <a:ext cx="8864408" cy="12005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smtClean="0"/>
              <a:t>Abstract concept that needs to be ‘operationalised’ for different contexts</a:t>
            </a:r>
          </a:p>
          <a:p>
            <a:r>
              <a:rPr lang="en-GB" sz="2000" dirty="0" smtClean="0"/>
              <a:t>Who is resilient to what, over what timescales, with respect to what consequences? – Need context-specific indicators</a:t>
            </a:r>
            <a:endParaRPr lang="en-GB" sz="2000" b="1" dirty="0" smtClean="0"/>
          </a:p>
        </p:txBody>
      </p:sp>
      <p:sp>
        <p:nvSpPr>
          <p:cNvPr id="10" name="Content Placeholder 2"/>
          <p:cNvSpPr txBox="1">
            <a:spLocks/>
          </p:cNvSpPr>
          <p:nvPr/>
        </p:nvSpPr>
        <p:spPr>
          <a:xfrm>
            <a:off x="216976" y="4189863"/>
            <a:ext cx="8864408" cy="22304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b="1" dirty="0" smtClean="0">
                <a:solidFill>
                  <a:srgbClr val="0070C0"/>
                </a:solidFill>
              </a:rPr>
              <a:t>UK ICF KPI 4 – No. of people with improved resilience as result of ICF support</a:t>
            </a:r>
          </a:p>
          <a:p>
            <a:r>
              <a:rPr lang="en-GB" sz="2000" dirty="0" smtClean="0"/>
              <a:t>Resilience in terms of factors that mediate people’s ability to </a:t>
            </a:r>
            <a:r>
              <a:rPr lang="en-GB" sz="2000" dirty="0" smtClean="0">
                <a:solidFill>
                  <a:srgbClr val="C00000"/>
                </a:solidFill>
              </a:rPr>
              <a:t>anticipate, plan for, avoid, cope with, recover from &amp; adapt </a:t>
            </a:r>
            <a:r>
              <a:rPr lang="en-GB" sz="2000" dirty="0" smtClean="0"/>
              <a:t>to evolving climate stresses &amp; shocks</a:t>
            </a:r>
            <a:r>
              <a:rPr lang="en-GB" sz="2000" b="1" dirty="0" smtClean="0"/>
              <a:t> </a:t>
            </a:r>
          </a:p>
          <a:p>
            <a:r>
              <a:rPr lang="en-GB" sz="2000" dirty="0" smtClean="0"/>
              <a:t>Advocates participatory approaches to identify above factors (contexts, characteristics, assets, etc.) based on past experience, scenario planning</a:t>
            </a:r>
          </a:p>
          <a:p>
            <a:r>
              <a:rPr lang="en-GB" sz="2000" dirty="0" smtClean="0"/>
              <a:t>Seen as very challenging due to resource requirements</a:t>
            </a:r>
            <a:endParaRPr lang="en-GB" sz="1800" dirty="0" smtClean="0"/>
          </a:p>
        </p:txBody>
      </p:sp>
      <p:sp>
        <p:nvSpPr>
          <p:cNvPr id="2" name="TextBox 1"/>
          <p:cNvSpPr txBox="1"/>
          <p:nvPr/>
        </p:nvSpPr>
        <p:spPr>
          <a:xfrm>
            <a:off x="439387" y="6273225"/>
            <a:ext cx="8641997" cy="584775"/>
          </a:xfrm>
          <a:prstGeom prst="rect">
            <a:avLst/>
          </a:prstGeom>
          <a:noFill/>
        </p:spPr>
        <p:txBody>
          <a:bodyPr wrap="square" rtlCol="0">
            <a:spAutoFit/>
          </a:bodyPr>
          <a:lstStyle/>
          <a:p>
            <a:r>
              <a:rPr lang="en-US" sz="1600" dirty="0" smtClean="0">
                <a:solidFill>
                  <a:schemeClr val="tx2"/>
                </a:solidFill>
              </a:rPr>
              <a:t>https</a:t>
            </a:r>
            <a:r>
              <a:rPr lang="en-US" sz="1600" dirty="0">
                <a:solidFill>
                  <a:schemeClr val="tx2"/>
                </a:solidFill>
              </a:rPr>
              <a:t>://</a:t>
            </a:r>
            <a:r>
              <a:rPr lang="en-US" sz="1600" dirty="0" err="1">
                <a:solidFill>
                  <a:schemeClr val="tx2"/>
                </a:solidFill>
              </a:rPr>
              <a:t>www.gov.uk</a:t>
            </a:r>
            <a:r>
              <a:rPr lang="en-US" sz="1600" dirty="0">
                <a:solidFill>
                  <a:schemeClr val="tx2"/>
                </a:solidFill>
              </a:rPr>
              <a:t>/government/uploads/system/uploads/</a:t>
            </a:r>
            <a:r>
              <a:rPr lang="en-US" sz="1600" dirty="0" err="1">
                <a:solidFill>
                  <a:schemeClr val="tx2"/>
                </a:solidFill>
              </a:rPr>
              <a:t>attachment_data</a:t>
            </a:r>
            <a:r>
              <a:rPr lang="en-US" sz="1600" dirty="0">
                <a:solidFill>
                  <a:schemeClr val="tx2"/>
                </a:solidFill>
              </a:rPr>
              <a:t>/file/328254/BRACED-KPI4-methodology-June2014.pdf</a:t>
            </a:r>
          </a:p>
        </p:txBody>
      </p:sp>
    </p:spTree>
    <p:extLst>
      <p:ext uri="{BB962C8B-B14F-4D97-AF65-F5344CB8AC3E}">
        <p14:creationId xmlns:p14="http://schemas.microsoft.com/office/powerpoint/2010/main" val="213399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7504" y="908720"/>
          <a:ext cx="8784976" cy="551492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2196244"/>
                <a:gridCol w="2196244"/>
                <a:gridCol w="2196244"/>
                <a:gridCol w="2196244"/>
              </a:tblGrid>
              <a:tr h="1080120">
                <a:tc>
                  <a:txBody>
                    <a:bodyPr/>
                    <a:lstStyle/>
                    <a:p>
                      <a:pPr algn="r"/>
                      <a:endParaRPr lang="en-US" sz="2400" dirty="0" smtClean="0"/>
                    </a:p>
                  </a:txBody>
                  <a:tcPr>
                    <a:solidFill>
                      <a:schemeClr val="bg1"/>
                    </a:solidFill>
                  </a:tcPr>
                </a:tc>
                <a:tc>
                  <a:txBody>
                    <a:bodyPr/>
                    <a:lstStyle/>
                    <a:p>
                      <a:pPr algn="ctr"/>
                      <a:r>
                        <a:rPr lang="en-US" sz="2400" dirty="0" smtClean="0"/>
                        <a:t>Hazards</a:t>
                      </a:r>
                      <a:r>
                        <a:rPr lang="en-US" sz="2400" baseline="0" dirty="0" smtClean="0"/>
                        <a:t> i</a:t>
                      </a:r>
                      <a:r>
                        <a:rPr lang="en-US" sz="2400" dirty="0" smtClean="0"/>
                        <a:t>ntensified</a:t>
                      </a:r>
                      <a:endParaRPr lang="en-US" sz="2400" dirty="0"/>
                    </a:p>
                  </a:txBody>
                  <a:tcPr anchor="ctr">
                    <a:solidFill>
                      <a:schemeClr val="tx1">
                        <a:lumMod val="65000"/>
                        <a:lumOff val="35000"/>
                      </a:schemeClr>
                    </a:solidFill>
                  </a:tcPr>
                </a:tc>
                <a:tc>
                  <a:txBody>
                    <a:bodyPr/>
                    <a:lstStyle/>
                    <a:p>
                      <a:pPr algn="ctr"/>
                      <a:r>
                        <a:rPr lang="en-US" sz="2400" dirty="0" smtClean="0"/>
                        <a:t>Hazards</a:t>
                      </a:r>
                      <a:r>
                        <a:rPr lang="en-US" sz="2400" baseline="0" dirty="0" smtClean="0"/>
                        <a:t> u</a:t>
                      </a:r>
                      <a:r>
                        <a:rPr lang="en-US" sz="2400" dirty="0" smtClean="0"/>
                        <a:t>nchanged</a:t>
                      </a:r>
                      <a:endParaRPr lang="en-US" sz="2400" dirty="0"/>
                    </a:p>
                  </a:txBody>
                  <a:tcPr anchor="ctr">
                    <a:solidFill>
                      <a:schemeClr val="tx1">
                        <a:lumMod val="50000"/>
                        <a:lumOff val="50000"/>
                      </a:schemeClr>
                    </a:solidFill>
                  </a:tcPr>
                </a:tc>
                <a:tc>
                  <a:txBody>
                    <a:bodyPr/>
                    <a:lstStyle/>
                    <a:p>
                      <a:pPr algn="ctr"/>
                      <a:r>
                        <a:rPr lang="en-US" sz="2400" dirty="0" smtClean="0"/>
                        <a:t>Hazards</a:t>
                      </a:r>
                      <a:r>
                        <a:rPr lang="en-US" sz="2400" baseline="0" dirty="0" smtClean="0"/>
                        <a:t> r</a:t>
                      </a:r>
                      <a:r>
                        <a:rPr lang="en-US" sz="2400" dirty="0" smtClean="0"/>
                        <a:t>educed</a:t>
                      </a:r>
                      <a:endParaRPr lang="en-US" sz="2400" dirty="0"/>
                    </a:p>
                  </a:txBody>
                  <a:tcPr anchor="ctr">
                    <a:solidFill>
                      <a:schemeClr val="bg1">
                        <a:lumMod val="65000"/>
                      </a:schemeClr>
                    </a:solidFill>
                  </a:tcPr>
                </a:tc>
              </a:tr>
              <a:tr h="1440160">
                <a:tc>
                  <a:txBody>
                    <a:bodyPr/>
                    <a:lstStyle/>
                    <a:p>
                      <a:r>
                        <a:rPr lang="en-US" sz="2400" b="1" dirty="0" smtClean="0">
                          <a:solidFill>
                            <a:schemeClr val="bg1"/>
                          </a:solidFill>
                        </a:rPr>
                        <a:t>Improved well-being / reduced</a:t>
                      </a:r>
                      <a:r>
                        <a:rPr lang="en-US" sz="2400" b="1" baseline="0" dirty="0" smtClean="0">
                          <a:solidFill>
                            <a:schemeClr val="bg1"/>
                          </a:solidFill>
                        </a:rPr>
                        <a:t> losses</a:t>
                      </a:r>
                      <a:endParaRPr lang="en-US" sz="2400" b="1" dirty="0">
                        <a:solidFill>
                          <a:schemeClr val="bg1"/>
                        </a:solidFill>
                      </a:endParaRPr>
                    </a:p>
                  </a:txBody>
                  <a:tcPr anchor="ctr">
                    <a:solidFill>
                      <a:schemeClr val="tx1">
                        <a:lumMod val="65000"/>
                        <a:lumOff val="35000"/>
                      </a:schemeClr>
                    </a:solidFill>
                  </a:tcPr>
                </a:tc>
                <a:tc>
                  <a:txBody>
                    <a:bodyPr/>
                    <a:lstStyle/>
                    <a:p>
                      <a:pPr algn="ctr"/>
                      <a:r>
                        <a:rPr lang="en-US" sz="2400" dirty="0" smtClean="0">
                          <a:solidFill>
                            <a:srgbClr val="FFFFFF"/>
                          </a:solidFill>
                        </a:rPr>
                        <a:t>Adaptation success</a:t>
                      </a:r>
                      <a:endParaRPr lang="en-US" sz="2400" dirty="0">
                        <a:solidFill>
                          <a:srgbClr val="FFFFFF"/>
                        </a:solidFill>
                      </a:endParaRPr>
                    </a:p>
                  </a:txBody>
                  <a:tcPr anchor="ctr">
                    <a:solidFill>
                      <a:srgbClr val="3BA012"/>
                    </a:solidFill>
                  </a:tcPr>
                </a:tc>
                <a:tc>
                  <a:txBody>
                    <a:bodyPr/>
                    <a:lstStyle/>
                    <a:p>
                      <a:pPr algn="ctr"/>
                      <a:r>
                        <a:rPr lang="en-US" sz="2400" dirty="0" smtClean="0">
                          <a:solidFill>
                            <a:srgbClr val="FFFFFF"/>
                          </a:solidFill>
                        </a:rPr>
                        <a:t>Increased resilience</a:t>
                      </a:r>
                      <a:endParaRPr lang="en-US" sz="2400" dirty="0">
                        <a:solidFill>
                          <a:srgbClr val="FFFFFF"/>
                        </a:solidFill>
                      </a:endParaRPr>
                    </a:p>
                  </a:txBody>
                  <a:tcPr anchor="ctr">
                    <a:noFill/>
                  </a:tcPr>
                </a:tc>
                <a:tc>
                  <a:txBody>
                    <a:bodyPr/>
                    <a:lstStyle/>
                    <a:p>
                      <a:pPr algn="ctr"/>
                      <a:r>
                        <a:rPr lang="en-US" sz="2400" dirty="0" smtClean="0">
                          <a:solidFill>
                            <a:srgbClr val="FFFFFF"/>
                          </a:solidFill>
                        </a:rPr>
                        <a:t>Constant or increasing vulnerability – luck!</a:t>
                      </a:r>
                      <a:endParaRPr lang="en-US" sz="2400" dirty="0">
                        <a:solidFill>
                          <a:srgbClr val="FFFFFF"/>
                        </a:solidFill>
                      </a:endParaRPr>
                    </a:p>
                  </a:txBody>
                  <a:tcPr anchor="ctr">
                    <a:noFill/>
                  </a:tcPr>
                </a:tc>
              </a:tr>
              <a:tr h="1440160">
                <a:tc>
                  <a:txBody>
                    <a:bodyPr/>
                    <a:lstStyle/>
                    <a:p>
                      <a:r>
                        <a:rPr lang="en-US" sz="2400" b="1" dirty="0" smtClean="0">
                          <a:solidFill>
                            <a:schemeClr val="bg1"/>
                          </a:solidFill>
                        </a:rPr>
                        <a:t>Well-being / losses unchanged</a:t>
                      </a:r>
                      <a:endParaRPr lang="en-US" sz="2400" b="1" dirty="0">
                        <a:solidFill>
                          <a:schemeClr val="bg1"/>
                        </a:solidFill>
                      </a:endParaRPr>
                    </a:p>
                  </a:txBody>
                  <a:tcPr anchor="ctr">
                    <a:solidFill>
                      <a:schemeClr val="tx1">
                        <a:lumMod val="50000"/>
                        <a:lumOff val="50000"/>
                      </a:schemeClr>
                    </a:solidFill>
                  </a:tcPr>
                </a:tc>
                <a:tc>
                  <a:txBody>
                    <a:bodyPr/>
                    <a:lstStyle/>
                    <a:p>
                      <a:pPr algn="ctr"/>
                      <a:r>
                        <a:rPr lang="en-US" sz="2400" dirty="0" smtClean="0">
                          <a:solidFill>
                            <a:srgbClr val="FFFFFF"/>
                          </a:solidFill>
                        </a:rPr>
                        <a:t>Increased resilience</a:t>
                      </a:r>
                      <a:endParaRPr lang="en-US" sz="2400" dirty="0">
                        <a:solidFill>
                          <a:srgbClr val="FFFFFF"/>
                        </a:solidFill>
                      </a:endParaRPr>
                    </a:p>
                  </a:txBody>
                  <a:tcPr anchor="ctr">
                    <a:noFill/>
                  </a:tcPr>
                </a:tc>
                <a:tc>
                  <a:txBody>
                    <a:bodyPr/>
                    <a:lstStyle/>
                    <a:p>
                      <a:pPr algn="ctr"/>
                      <a:r>
                        <a:rPr lang="en-US" sz="2400" dirty="0" smtClean="0">
                          <a:solidFill>
                            <a:srgbClr val="FFFFFF"/>
                          </a:solidFill>
                        </a:rPr>
                        <a:t>Vulnerability</a:t>
                      </a:r>
                      <a:r>
                        <a:rPr lang="en-US" sz="2400" baseline="0" dirty="0" smtClean="0">
                          <a:solidFill>
                            <a:srgbClr val="FFFFFF"/>
                          </a:solidFill>
                        </a:rPr>
                        <a:t> unchanged</a:t>
                      </a:r>
                      <a:endParaRPr lang="en-US" sz="2400" dirty="0">
                        <a:solidFill>
                          <a:srgbClr val="FFFFFF"/>
                        </a:solidFill>
                      </a:endParaRPr>
                    </a:p>
                  </a:txBody>
                  <a:tcPr anchor="ctr">
                    <a:noFill/>
                  </a:tcPr>
                </a:tc>
                <a:tc>
                  <a:txBody>
                    <a:bodyPr/>
                    <a:lstStyle/>
                    <a:p>
                      <a:pPr algn="ctr"/>
                      <a:r>
                        <a:rPr lang="en-US" sz="2400" dirty="0" smtClean="0">
                          <a:solidFill>
                            <a:srgbClr val="FFFFFF"/>
                          </a:solidFill>
                        </a:rPr>
                        <a:t>Increased vulnerability</a:t>
                      </a:r>
                      <a:endParaRPr lang="en-US" sz="2400" dirty="0">
                        <a:solidFill>
                          <a:srgbClr val="FFFFFF"/>
                        </a:solidFill>
                      </a:endParaRPr>
                    </a:p>
                  </a:txBody>
                  <a:tcPr anchor="ctr">
                    <a:noFill/>
                  </a:tcPr>
                </a:tc>
              </a:tr>
              <a:tr h="1440160">
                <a:tc>
                  <a:txBody>
                    <a:bodyPr/>
                    <a:lstStyle/>
                    <a:p>
                      <a:r>
                        <a:rPr lang="en-US" sz="2400" b="1" dirty="0" smtClean="0">
                          <a:solidFill>
                            <a:schemeClr val="bg1"/>
                          </a:solidFill>
                        </a:rPr>
                        <a:t>Decline in well-being</a:t>
                      </a:r>
                      <a:r>
                        <a:rPr lang="en-US" sz="2400" b="1" baseline="0" dirty="0" smtClean="0">
                          <a:solidFill>
                            <a:schemeClr val="bg1"/>
                          </a:solidFill>
                        </a:rPr>
                        <a:t> / greater losses</a:t>
                      </a:r>
                      <a:endParaRPr lang="en-US" sz="2400" b="1" dirty="0">
                        <a:solidFill>
                          <a:schemeClr val="bg1"/>
                        </a:solidFill>
                      </a:endParaRPr>
                    </a:p>
                  </a:txBody>
                  <a:tcPr anchor="ctr">
                    <a:solidFill>
                      <a:schemeClr val="bg1">
                        <a:lumMod val="65000"/>
                      </a:schemeClr>
                    </a:solidFill>
                  </a:tcPr>
                </a:tc>
                <a:tc>
                  <a:txBody>
                    <a:bodyPr/>
                    <a:lstStyle/>
                    <a:p>
                      <a:pPr algn="ctr"/>
                      <a:r>
                        <a:rPr lang="en-US" sz="2400" dirty="0" smtClean="0">
                          <a:solidFill>
                            <a:srgbClr val="FFFFFF"/>
                          </a:solidFill>
                        </a:rPr>
                        <a:t>No</a:t>
                      </a:r>
                      <a:r>
                        <a:rPr lang="en-US" sz="2400" b="0" dirty="0" smtClean="0">
                          <a:solidFill>
                            <a:srgbClr val="FFFFFF"/>
                          </a:solidFill>
                        </a:rPr>
                        <a:t> or </a:t>
                      </a:r>
                      <a:r>
                        <a:rPr lang="en-US" sz="2800" b="1" dirty="0" smtClean="0">
                          <a:solidFill>
                            <a:srgbClr val="FFFFFF"/>
                          </a:solidFill>
                        </a:rPr>
                        <a:t>imperfect adaptation</a:t>
                      </a:r>
                      <a:endParaRPr lang="en-US" sz="2800" b="1" dirty="0">
                        <a:solidFill>
                          <a:srgbClr val="FFFFFF"/>
                        </a:solidFill>
                      </a:endParaRPr>
                    </a:p>
                  </a:txBody>
                  <a:tcPr anchor="ctr">
                    <a:noFill/>
                  </a:tcPr>
                </a:tc>
                <a:tc>
                  <a:txBody>
                    <a:bodyPr/>
                    <a:lstStyle/>
                    <a:p>
                      <a:pPr algn="ctr"/>
                      <a:r>
                        <a:rPr lang="en-US" sz="2400" dirty="0" smtClean="0">
                          <a:solidFill>
                            <a:srgbClr val="FFFFFF"/>
                          </a:solidFill>
                        </a:rPr>
                        <a:t>Vulnerability increased</a:t>
                      </a:r>
                      <a:endParaRPr lang="en-US" sz="2400" dirty="0">
                        <a:solidFill>
                          <a:srgbClr val="FFFFFF"/>
                        </a:solidFill>
                      </a:endParaRPr>
                    </a:p>
                  </a:txBody>
                  <a:tcPr anchor="ctr">
                    <a:noFill/>
                  </a:tcPr>
                </a:tc>
                <a:tc>
                  <a:txBody>
                    <a:bodyPr/>
                    <a:lstStyle/>
                    <a:p>
                      <a:pPr algn="ctr"/>
                      <a:r>
                        <a:rPr lang="en-US" sz="2400" dirty="0" smtClean="0">
                          <a:solidFill>
                            <a:srgbClr val="FFFFFF"/>
                          </a:solidFill>
                        </a:rPr>
                        <a:t>Maladaptation</a:t>
                      </a:r>
                      <a:endParaRPr lang="en-US" sz="2400" dirty="0">
                        <a:solidFill>
                          <a:srgbClr val="FFFFFF"/>
                        </a:solidFill>
                      </a:endParaRPr>
                    </a:p>
                  </a:txBody>
                  <a:tcPr anchor="ctr">
                    <a:noFill/>
                  </a:tcPr>
                </a:tc>
              </a:tr>
            </a:tbl>
          </a:graphicData>
        </a:graphic>
      </p:graphicFrame>
      <p:sp>
        <p:nvSpPr>
          <p:cNvPr id="36866" name="TextBox 2"/>
          <p:cNvSpPr txBox="1">
            <a:spLocks noChangeArrowheads="1"/>
          </p:cNvSpPr>
          <p:nvPr/>
        </p:nvSpPr>
        <p:spPr bwMode="auto">
          <a:xfrm>
            <a:off x="4140200" y="3357563"/>
            <a:ext cx="4319588"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1200">
                <a:solidFill>
                  <a:srgbClr val="000000"/>
                </a:solidFill>
                <a:latin typeface="Helvetica" charset="0"/>
                <a:ea typeface="ＭＳ Ｐゴシック" charset="-128"/>
                <a:sym typeface="Helvetica" charset="0"/>
              </a:defRPr>
            </a:lvl1pPr>
            <a:lvl2pPr marL="742950" indent="-285750" eaLnBrk="0">
              <a:defRPr sz="1200">
                <a:solidFill>
                  <a:srgbClr val="000000"/>
                </a:solidFill>
                <a:latin typeface="Helvetica" charset="0"/>
                <a:ea typeface="ＭＳ Ｐゴシック" charset="-128"/>
                <a:sym typeface="Helvetica" charset="0"/>
              </a:defRPr>
            </a:lvl2pPr>
            <a:lvl3pPr marL="1143000" indent="-228600" eaLnBrk="0">
              <a:defRPr sz="1200">
                <a:solidFill>
                  <a:srgbClr val="000000"/>
                </a:solidFill>
                <a:latin typeface="Helvetica" charset="0"/>
                <a:ea typeface="ＭＳ Ｐゴシック" charset="-128"/>
                <a:sym typeface="Helvetica" charset="0"/>
              </a:defRPr>
            </a:lvl3pPr>
            <a:lvl4pPr marL="1600200" indent="-228600" eaLnBrk="0">
              <a:defRPr sz="1200">
                <a:solidFill>
                  <a:srgbClr val="000000"/>
                </a:solidFill>
                <a:latin typeface="Helvetica" charset="0"/>
                <a:ea typeface="ＭＳ Ｐゴシック" charset="-128"/>
                <a:sym typeface="Helvetica" charset="0"/>
              </a:defRPr>
            </a:lvl4pPr>
            <a:lvl5pPr marL="2057400" indent="-228600" eaLnBrk="0">
              <a:defRPr sz="1200">
                <a:solidFill>
                  <a:srgbClr val="000000"/>
                </a:solidFill>
                <a:latin typeface="Helvetica" charset="0"/>
                <a:ea typeface="ＭＳ Ｐゴシック" charset="-128"/>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9pPr>
          </a:lstStyle>
          <a:p>
            <a:pPr eaLnBrk="1"/>
            <a:r>
              <a:rPr lang="en-US" altLang="en-US" sz="2400" b="1"/>
              <a:t>Aspiration of those engaged in adaptation, but just one possible result – ideal case</a:t>
            </a:r>
          </a:p>
        </p:txBody>
      </p:sp>
      <p:sp>
        <p:nvSpPr>
          <p:cNvPr id="10" name="AutoShape 2"/>
          <p:cNvSpPr>
            <a:spLocks/>
          </p:cNvSpPr>
          <p:nvPr/>
        </p:nvSpPr>
        <p:spPr bwMode="auto">
          <a:xfrm>
            <a:off x="179388" y="115888"/>
            <a:ext cx="8823325"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ctr" defTabSz="957263">
              <a:buClr>
                <a:srgbClr val="6095C9"/>
              </a:buClr>
              <a:buFont typeface="Calibri" charset="0"/>
              <a:buNone/>
              <a:defRPr/>
            </a:pPr>
            <a:r>
              <a:rPr lang="en-US" sz="3200" b="1" dirty="0" smtClean="0">
                <a:solidFill>
                  <a:schemeClr val="accent1"/>
                </a:solidFill>
                <a:latin typeface="Arial"/>
                <a:ea typeface="ＭＳ Ｐゴシック" charset="0"/>
                <a:cs typeface="Arial"/>
                <a:sym typeface="Calibri" charset="0"/>
              </a:rPr>
              <a:t>Narratives of adaptation success/failure</a:t>
            </a:r>
            <a:endParaRPr lang="en-US" sz="3200" dirty="0">
              <a:solidFill>
                <a:schemeClr val="accent1"/>
              </a:solidFill>
              <a:latin typeface="Arial"/>
              <a:ea typeface="ＭＳ Ｐゴシック" charset="0"/>
              <a:cs typeface="Arial"/>
            </a:endParaRPr>
          </a:p>
        </p:txBody>
      </p:sp>
    </p:spTree>
    <p:extLst>
      <p:ext uri="{BB962C8B-B14F-4D97-AF65-F5344CB8AC3E}">
        <p14:creationId xmlns:p14="http://schemas.microsoft.com/office/powerpoint/2010/main" val="323257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7504" y="908720"/>
          <a:ext cx="8784976" cy="551492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2196244"/>
                <a:gridCol w="2196244"/>
                <a:gridCol w="2196244"/>
                <a:gridCol w="2196244"/>
              </a:tblGrid>
              <a:tr h="1080120">
                <a:tc>
                  <a:txBody>
                    <a:bodyPr/>
                    <a:lstStyle/>
                    <a:p>
                      <a:pPr algn="r"/>
                      <a:endParaRPr lang="en-US" sz="2400" dirty="0" smtClean="0"/>
                    </a:p>
                  </a:txBody>
                  <a:tcPr>
                    <a:solidFill>
                      <a:schemeClr val="bg1"/>
                    </a:solidFill>
                  </a:tcPr>
                </a:tc>
                <a:tc>
                  <a:txBody>
                    <a:bodyPr/>
                    <a:lstStyle/>
                    <a:p>
                      <a:pPr algn="ctr"/>
                      <a:r>
                        <a:rPr lang="en-US" sz="2400" dirty="0" smtClean="0"/>
                        <a:t>Hazards</a:t>
                      </a:r>
                      <a:r>
                        <a:rPr lang="en-US" sz="2400" baseline="0" dirty="0" smtClean="0"/>
                        <a:t> i</a:t>
                      </a:r>
                      <a:r>
                        <a:rPr lang="en-US" sz="2400" dirty="0" smtClean="0"/>
                        <a:t>ntensified</a:t>
                      </a:r>
                      <a:endParaRPr lang="en-US" sz="2400" dirty="0"/>
                    </a:p>
                  </a:txBody>
                  <a:tcPr anchor="ctr">
                    <a:solidFill>
                      <a:schemeClr val="tx1">
                        <a:lumMod val="65000"/>
                        <a:lumOff val="35000"/>
                      </a:schemeClr>
                    </a:solidFill>
                  </a:tcPr>
                </a:tc>
                <a:tc>
                  <a:txBody>
                    <a:bodyPr/>
                    <a:lstStyle/>
                    <a:p>
                      <a:pPr algn="ctr"/>
                      <a:r>
                        <a:rPr lang="en-US" sz="2400" dirty="0" smtClean="0"/>
                        <a:t>Hazards</a:t>
                      </a:r>
                      <a:r>
                        <a:rPr lang="en-US" sz="2400" baseline="0" dirty="0" smtClean="0"/>
                        <a:t> u</a:t>
                      </a:r>
                      <a:r>
                        <a:rPr lang="en-US" sz="2400" dirty="0" smtClean="0"/>
                        <a:t>nchanged</a:t>
                      </a:r>
                      <a:endParaRPr lang="en-US" sz="2400" dirty="0"/>
                    </a:p>
                  </a:txBody>
                  <a:tcPr anchor="ctr">
                    <a:solidFill>
                      <a:schemeClr val="tx1">
                        <a:lumMod val="50000"/>
                        <a:lumOff val="50000"/>
                      </a:schemeClr>
                    </a:solidFill>
                  </a:tcPr>
                </a:tc>
                <a:tc>
                  <a:txBody>
                    <a:bodyPr/>
                    <a:lstStyle/>
                    <a:p>
                      <a:pPr algn="ctr"/>
                      <a:r>
                        <a:rPr lang="en-US" sz="2400" dirty="0" smtClean="0"/>
                        <a:t>Hazards</a:t>
                      </a:r>
                      <a:r>
                        <a:rPr lang="en-US" sz="2400" baseline="0" dirty="0" smtClean="0"/>
                        <a:t> r</a:t>
                      </a:r>
                      <a:r>
                        <a:rPr lang="en-US" sz="2400" dirty="0" smtClean="0"/>
                        <a:t>educed</a:t>
                      </a:r>
                      <a:endParaRPr lang="en-US" sz="2400" dirty="0"/>
                    </a:p>
                  </a:txBody>
                  <a:tcPr anchor="ctr">
                    <a:solidFill>
                      <a:schemeClr val="bg1">
                        <a:lumMod val="65000"/>
                      </a:schemeClr>
                    </a:solidFill>
                  </a:tcPr>
                </a:tc>
              </a:tr>
              <a:tr h="1440160">
                <a:tc>
                  <a:txBody>
                    <a:bodyPr/>
                    <a:lstStyle/>
                    <a:p>
                      <a:r>
                        <a:rPr lang="en-US" sz="2400" b="1" dirty="0" smtClean="0">
                          <a:solidFill>
                            <a:schemeClr val="bg1"/>
                          </a:solidFill>
                        </a:rPr>
                        <a:t>Improved well-being / reduced</a:t>
                      </a:r>
                      <a:r>
                        <a:rPr lang="en-US" sz="2400" b="1" baseline="0" dirty="0" smtClean="0">
                          <a:solidFill>
                            <a:schemeClr val="bg1"/>
                          </a:solidFill>
                        </a:rPr>
                        <a:t> losses</a:t>
                      </a:r>
                      <a:endParaRPr lang="en-US" sz="2400" b="1" dirty="0">
                        <a:solidFill>
                          <a:schemeClr val="bg1"/>
                        </a:solidFill>
                      </a:endParaRPr>
                    </a:p>
                  </a:txBody>
                  <a:tcPr anchor="ctr">
                    <a:solidFill>
                      <a:schemeClr val="tx1">
                        <a:lumMod val="65000"/>
                        <a:lumOff val="35000"/>
                      </a:schemeClr>
                    </a:solidFill>
                  </a:tcPr>
                </a:tc>
                <a:tc>
                  <a:txBody>
                    <a:bodyPr/>
                    <a:lstStyle/>
                    <a:p>
                      <a:pPr algn="ctr"/>
                      <a:r>
                        <a:rPr lang="en-US" sz="2400" dirty="0" smtClean="0">
                          <a:solidFill>
                            <a:srgbClr val="FFFFFF"/>
                          </a:solidFill>
                        </a:rPr>
                        <a:t>Adaptation success</a:t>
                      </a:r>
                      <a:endParaRPr lang="en-US" sz="2400" dirty="0">
                        <a:solidFill>
                          <a:srgbClr val="FFFFFF"/>
                        </a:solidFill>
                      </a:endParaRPr>
                    </a:p>
                  </a:txBody>
                  <a:tcPr anchor="ctr">
                    <a:solidFill>
                      <a:srgbClr val="3BA012"/>
                    </a:solidFill>
                  </a:tcPr>
                </a:tc>
                <a:tc>
                  <a:txBody>
                    <a:bodyPr/>
                    <a:lstStyle/>
                    <a:p>
                      <a:pPr algn="ctr"/>
                      <a:r>
                        <a:rPr lang="en-US" sz="2200" dirty="0" smtClean="0">
                          <a:solidFill>
                            <a:srgbClr val="FFFFFF"/>
                          </a:solidFill>
                        </a:rPr>
                        <a:t>Vulnerability</a:t>
                      </a:r>
                      <a:r>
                        <a:rPr lang="en-US" sz="2200" dirty="0" smtClean="0">
                          <a:solidFill>
                            <a:srgbClr val="FFFFFF"/>
                          </a:solidFill>
                          <a:latin typeface="Wingdings"/>
                          <a:ea typeface="Wingdings"/>
                          <a:cs typeface="Wingdings"/>
                          <a:sym typeface="Wingdings"/>
                        </a:rPr>
                        <a:t></a:t>
                      </a:r>
                      <a:r>
                        <a:rPr lang="en-US" sz="2200" baseline="0" dirty="0" smtClean="0">
                          <a:solidFill>
                            <a:srgbClr val="FFFFFF"/>
                          </a:solidFill>
                          <a:latin typeface="+mn-lt"/>
                          <a:ea typeface="+mn-ea"/>
                          <a:cs typeface="+mn-cs"/>
                          <a:sym typeface="Wingdings"/>
                        </a:rPr>
                        <a:t> </a:t>
                      </a:r>
                      <a:r>
                        <a:rPr lang="en-US" sz="2200" dirty="0" smtClean="0">
                          <a:solidFill>
                            <a:srgbClr val="FFFFFF"/>
                          </a:solidFill>
                        </a:rPr>
                        <a:t>Resilience</a:t>
                      </a:r>
                      <a:r>
                        <a:rPr lang="en-US" sz="2200" dirty="0" smtClean="0">
                          <a:solidFill>
                            <a:srgbClr val="FFFFFF"/>
                          </a:solidFill>
                          <a:latin typeface="Wingdings"/>
                          <a:ea typeface="Wingdings"/>
                          <a:cs typeface="Wingdings"/>
                          <a:sym typeface="Wingdings"/>
                        </a:rPr>
                        <a:t></a:t>
                      </a:r>
                      <a:endParaRPr lang="en-US" sz="2200" dirty="0">
                        <a:solidFill>
                          <a:srgbClr val="FFFFFF"/>
                        </a:solidFill>
                      </a:endParaRPr>
                    </a:p>
                  </a:txBody>
                  <a:tcPr anchor="ctr">
                    <a:solidFill>
                      <a:srgbClr val="9BBB59"/>
                    </a:solidFill>
                  </a:tcPr>
                </a:tc>
                <a:tc>
                  <a:txBody>
                    <a:bodyPr/>
                    <a:lstStyle/>
                    <a:p>
                      <a:pPr algn="ctr"/>
                      <a:r>
                        <a:rPr lang="en-US" sz="2400" dirty="0" smtClean="0">
                          <a:solidFill>
                            <a:srgbClr val="FFFFFF"/>
                          </a:solidFill>
                        </a:rPr>
                        <a:t>Constant or increasing vulnerability – luck!</a:t>
                      </a:r>
                      <a:endParaRPr lang="en-US" sz="2400" dirty="0">
                        <a:solidFill>
                          <a:srgbClr val="FFFFFF"/>
                        </a:solidFill>
                      </a:endParaRPr>
                    </a:p>
                  </a:txBody>
                  <a:tcPr anchor="ctr">
                    <a:noFill/>
                  </a:tcPr>
                </a:tc>
              </a:tr>
              <a:tr h="1440160">
                <a:tc>
                  <a:txBody>
                    <a:bodyPr/>
                    <a:lstStyle/>
                    <a:p>
                      <a:r>
                        <a:rPr lang="en-US" sz="2400" b="1" dirty="0" smtClean="0">
                          <a:solidFill>
                            <a:schemeClr val="bg1"/>
                          </a:solidFill>
                        </a:rPr>
                        <a:t>Well-being / losses unchanged</a:t>
                      </a:r>
                      <a:endParaRPr lang="en-US" sz="2400" b="1" dirty="0">
                        <a:solidFill>
                          <a:schemeClr val="bg1"/>
                        </a:solidFill>
                      </a:endParaRPr>
                    </a:p>
                  </a:txBody>
                  <a:tcPr anchor="ctr">
                    <a:solidFill>
                      <a:schemeClr val="tx1">
                        <a:lumMod val="50000"/>
                        <a:lumOff val="50000"/>
                      </a:schemeClr>
                    </a:solidFill>
                  </a:tcPr>
                </a:tc>
                <a:tc>
                  <a:txBody>
                    <a:bodyPr/>
                    <a:lstStyle/>
                    <a:p>
                      <a:pPr algn="ctr"/>
                      <a:r>
                        <a:rPr lang="en-US" sz="2200" dirty="0" smtClean="0">
                          <a:solidFill>
                            <a:srgbClr val="FFFFFF"/>
                          </a:solidFill>
                        </a:rPr>
                        <a:t>Vulnerability</a:t>
                      </a:r>
                      <a:r>
                        <a:rPr lang="en-US" sz="2200" dirty="0" smtClean="0">
                          <a:solidFill>
                            <a:srgbClr val="FFFFFF"/>
                          </a:solidFill>
                          <a:latin typeface="Wingdings"/>
                          <a:ea typeface="Wingdings"/>
                          <a:cs typeface="Wingdings"/>
                          <a:sym typeface="Wingdings"/>
                        </a:rPr>
                        <a:t></a:t>
                      </a:r>
                      <a:r>
                        <a:rPr lang="en-US" sz="2200" baseline="0" dirty="0" smtClean="0">
                          <a:solidFill>
                            <a:srgbClr val="FFFFFF"/>
                          </a:solidFill>
                          <a:latin typeface="+mn-lt"/>
                          <a:ea typeface="+mn-ea"/>
                          <a:cs typeface="+mn-cs"/>
                          <a:sym typeface="Wingdings"/>
                        </a:rPr>
                        <a:t> </a:t>
                      </a:r>
                      <a:r>
                        <a:rPr lang="en-US" sz="2200" dirty="0" smtClean="0">
                          <a:solidFill>
                            <a:srgbClr val="FFFFFF"/>
                          </a:solidFill>
                        </a:rPr>
                        <a:t>Resilience</a:t>
                      </a:r>
                      <a:r>
                        <a:rPr lang="en-US" sz="2200" dirty="0" smtClean="0">
                          <a:solidFill>
                            <a:srgbClr val="FFFFFF"/>
                          </a:solidFill>
                          <a:latin typeface="Wingdings"/>
                          <a:ea typeface="Wingdings"/>
                          <a:cs typeface="Wingdings"/>
                          <a:sym typeface="Wingdings"/>
                        </a:rPr>
                        <a:t></a:t>
                      </a:r>
                      <a:endParaRPr lang="en-US" sz="2200" dirty="0">
                        <a:solidFill>
                          <a:srgbClr val="FFFFFF"/>
                        </a:solidFill>
                      </a:endParaRPr>
                    </a:p>
                  </a:txBody>
                  <a:tcPr anchor="ctr">
                    <a:solidFill>
                      <a:srgbClr val="9BBB59"/>
                    </a:solidFill>
                  </a:tcPr>
                </a:tc>
                <a:tc>
                  <a:txBody>
                    <a:bodyPr/>
                    <a:lstStyle/>
                    <a:p>
                      <a:pPr algn="ctr"/>
                      <a:r>
                        <a:rPr lang="en-US" sz="2400" dirty="0" smtClean="0">
                          <a:solidFill>
                            <a:srgbClr val="FFFFFF"/>
                          </a:solidFill>
                        </a:rPr>
                        <a:t>Vulnerability</a:t>
                      </a:r>
                      <a:r>
                        <a:rPr lang="en-US" sz="2400" baseline="0" dirty="0" smtClean="0">
                          <a:solidFill>
                            <a:srgbClr val="FFFFFF"/>
                          </a:solidFill>
                        </a:rPr>
                        <a:t> unchanged</a:t>
                      </a:r>
                      <a:endParaRPr lang="en-US" sz="2400" dirty="0">
                        <a:solidFill>
                          <a:srgbClr val="FFFFFF"/>
                        </a:solidFill>
                      </a:endParaRPr>
                    </a:p>
                  </a:txBody>
                  <a:tcPr anchor="ctr">
                    <a:noFill/>
                  </a:tcPr>
                </a:tc>
                <a:tc>
                  <a:txBody>
                    <a:bodyPr/>
                    <a:lstStyle/>
                    <a:p>
                      <a:pPr algn="ctr"/>
                      <a:r>
                        <a:rPr lang="en-US" sz="2400" dirty="0" smtClean="0">
                          <a:solidFill>
                            <a:srgbClr val="FFFFFF"/>
                          </a:solidFill>
                        </a:rPr>
                        <a:t>Increased vulnerability</a:t>
                      </a:r>
                      <a:endParaRPr lang="en-US" sz="2400" dirty="0">
                        <a:solidFill>
                          <a:srgbClr val="FFFFFF"/>
                        </a:solidFill>
                      </a:endParaRPr>
                    </a:p>
                  </a:txBody>
                  <a:tcPr anchor="ctr">
                    <a:noFill/>
                  </a:tcPr>
                </a:tc>
              </a:tr>
              <a:tr h="1440160">
                <a:tc>
                  <a:txBody>
                    <a:bodyPr/>
                    <a:lstStyle/>
                    <a:p>
                      <a:r>
                        <a:rPr lang="en-US" sz="2400" b="1" dirty="0" smtClean="0">
                          <a:solidFill>
                            <a:schemeClr val="bg1"/>
                          </a:solidFill>
                        </a:rPr>
                        <a:t>Decline in well-being</a:t>
                      </a:r>
                      <a:r>
                        <a:rPr lang="en-US" sz="2400" b="1" baseline="0" dirty="0" smtClean="0">
                          <a:solidFill>
                            <a:schemeClr val="bg1"/>
                          </a:solidFill>
                        </a:rPr>
                        <a:t> / greater losses</a:t>
                      </a:r>
                      <a:endParaRPr lang="en-US" sz="2400" b="1" dirty="0">
                        <a:solidFill>
                          <a:schemeClr val="bg1"/>
                        </a:solidFill>
                      </a:endParaRPr>
                    </a:p>
                  </a:txBody>
                  <a:tcPr anchor="ctr">
                    <a:solidFill>
                      <a:schemeClr val="bg1">
                        <a:lumMod val="65000"/>
                      </a:schemeClr>
                    </a:solidFill>
                  </a:tcPr>
                </a:tc>
                <a:tc>
                  <a:txBody>
                    <a:bodyPr/>
                    <a:lstStyle/>
                    <a:p>
                      <a:pPr algn="ctr"/>
                      <a:r>
                        <a:rPr lang="en-US" sz="2400" dirty="0" smtClean="0">
                          <a:solidFill>
                            <a:srgbClr val="FFFFFF"/>
                          </a:solidFill>
                        </a:rPr>
                        <a:t>No</a:t>
                      </a:r>
                      <a:r>
                        <a:rPr lang="en-US" sz="2400" b="0" dirty="0" smtClean="0">
                          <a:solidFill>
                            <a:srgbClr val="FFFFFF"/>
                          </a:solidFill>
                        </a:rPr>
                        <a:t> or </a:t>
                      </a:r>
                      <a:r>
                        <a:rPr lang="en-US" sz="2800" b="1" dirty="0" smtClean="0">
                          <a:solidFill>
                            <a:srgbClr val="FFFFFF"/>
                          </a:solidFill>
                        </a:rPr>
                        <a:t>imperfect adaptation</a:t>
                      </a:r>
                      <a:endParaRPr lang="en-US" sz="2800" b="1" dirty="0">
                        <a:solidFill>
                          <a:srgbClr val="FFFFFF"/>
                        </a:solidFill>
                      </a:endParaRPr>
                    </a:p>
                  </a:txBody>
                  <a:tcPr anchor="ctr">
                    <a:noFill/>
                  </a:tcPr>
                </a:tc>
                <a:tc>
                  <a:txBody>
                    <a:bodyPr/>
                    <a:lstStyle/>
                    <a:p>
                      <a:pPr algn="ctr"/>
                      <a:r>
                        <a:rPr lang="en-US" sz="2400" dirty="0" smtClean="0">
                          <a:solidFill>
                            <a:srgbClr val="FFFFFF"/>
                          </a:solidFill>
                        </a:rPr>
                        <a:t>Vulnerability increased</a:t>
                      </a:r>
                      <a:endParaRPr lang="en-US" sz="2400" dirty="0">
                        <a:solidFill>
                          <a:srgbClr val="FFFFFF"/>
                        </a:solidFill>
                      </a:endParaRPr>
                    </a:p>
                  </a:txBody>
                  <a:tcPr anchor="ctr">
                    <a:noFill/>
                  </a:tcPr>
                </a:tc>
                <a:tc>
                  <a:txBody>
                    <a:bodyPr/>
                    <a:lstStyle/>
                    <a:p>
                      <a:pPr algn="ctr"/>
                      <a:r>
                        <a:rPr lang="en-US" sz="2400" dirty="0" smtClean="0">
                          <a:solidFill>
                            <a:srgbClr val="FFFFFF"/>
                          </a:solidFill>
                        </a:rPr>
                        <a:t>Maladaptation</a:t>
                      </a:r>
                      <a:endParaRPr lang="en-US" sz="2400" dirty="0">
                        <a:solidFill>
                          <a:srgbClr val="FFFFFF"/>
                        </a:solidFill>
                      </a:endParaRPr>
                    </a:p>
                  </a:txBody>
                  <a:tcPr anchor="ctr">
                    <a:noFill/>
                  </a:tcPr>
                </a:tc>
              </a:tr>
            </a:tbl>
          </a:graphicData>
        </a:graphic>
      </p:graphicFrame>
      <p:sp>
        <p:nvSpPr>
          <p:cNvPr id="37891" name="TextBox 3"/>
          <p:cNvSpPr txBox="1">
            <a:spLocks noChangeArrowheads="1"/>
          </p:cNvSpPr>
          <p:nvPr/>
        </p:nvSpPr>
        <p:spPr bwMode="auto">
          <a:xfrm>
            <a:off x="4284663" y="4652963"/>
            <a:ext cx="4391025"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1200">
                <a:solidFill>
                  <a:srgbClr val="000000"/>
                </a:solidFill>
                <a:latin typeface="Helvetica" charset="0"/>
                <a:ea typeface="ＭＳ Ｐゴシック" charset="-128"/>
                <a:sym typeface="Helvetica" charset="0"/>
              </a:defRPr>
            </a:lvl1pPr>
            <a:lvl2pPr marL="742950" indent="-285750" eaLnBrk="0">
              <a:defRPr sz="1200">
                <a:solidFill>
                  <a:srgbClr val="000000"/>
                </a:solidFill>
                <a:latin typeface="Helvetica" charset="0"/>
                <a:ea typeface="ＭＳ Ｐゴシック" charset="-128"/>
                <a:sym typeface="Helvetica" charset="0"/>
              </a:defRPr>
            </a:lvl2pPr>
            <a:lvl3pPr marL="1143000" indent="-228600" eaLnBrk="0">
              <a:defRPr sz="1200">
                <a:solidFill>
                  <a:srgbClr val="000000"/>
                </a:solidFill>
                <a:latin typeface="Helvetica" charset="0"/>
                <a:ea typeface="ＭＳ Ｐゴシック" charset="-128"/>
                <a:sym typeface="Helvetica" charset="0"/>
              </a:defRPr>
            </a:lvl3pPr>
            <a:lvl4pPr marL="1600200" indent="-228600" eaLnBrk="0">
              <a:defRPr sz="1200">
                <a:solidFill>
                  <a:srgbClr val="000000"/>
                </a:solidFill>
                <a:latin typeface="Helvetica" charset="0"/>
                <a:ea typeface="ＭＳ Ｐゴシック" charset="-128"/>
                <a:sym typeface="Helvetica" charset="0"/>
              </a:defRPr>
            </a:lvl4pPr>
            <a:lvl5pPr marL="2057400" indent="-228600" eaLnBrk="0">
              <a:defRPr sz="1200">
                <a:solidFill>
                  <a:srgbClr val="000000"/>
                </a:solidFill>
                <a:latin typeface="Helvetica" charset="0"/>
                <a:ea typeface="ＭＳ Ｐゴシック" charset="-128"/>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9pPr>
          </a:lstStyle>
          <a:p>
            <a:pPr algn="ctr" eaLnBrk="1"/>
            <a:r>
              <a:rPr lang="en-US" altLang="en-US" sz="2400" b="1"/>
              <a:t>“Adaptation success space” – clear that adaptation has delivered development gains</a:t>
            </a:r>
          </a:p>
        </p:txBody>
      </p:sp>
      <p:sp>
        <p:nvSpPr>
          <p:cNvPr id="5" name="AutoShape 2"/>
          <p:cNvSpPr>
            <a:spLocks/>
          </p:cNvSpPr>
          <p:nvPr/>
        </p:nvSpPr>
        <p:spPr bwMode="auto">
          <a:xfrm>
            <a:off x="179388" y="115888"/>
            <a:ext cx="8823325"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ctr" defTabSz="957263">
              <a:buClr>
                <a:srgbClr val="6095C9"/>
              </a:buClr>
              <a:buFont typeface="Calibri" charset="0"/>
              <a:buNone/>
              <a:defRPr/>
            </a:pPr>
            <a:r>
              <a:rPr lang="en-US" sz="3200" b="1" dirty="0" smtClean="0">
                <a:solidFill>
                  <a:schemeClr val="accent1"/>
                </a:solidFill>
                <a:latin typeface="Arial"/>
                <a:ea typeface="ＭＳ Ｐゴシック" charset="0"/>
                <a:cs typeface="Arial"/>
                <a:sym typeface="Calibri" charset="0"/>
              </a:rPr>
              <a:t>Narratives of adaptation success/failure</a:t>
            </a:r>
            <a:endParaRPr lang="en-US" sz="3200" dirty="0">
              <a:solidFill>
                <a:schemeClr val="accent1"/>
              </a:solidFill>
              <a:latin typeface="Arial"/>
              <a:ea typeface="ＭＳ Ｐゴシック" charset="0"/>
              <a:cs typeface="Arial"/>
            </a:endParaRPr>
          </a:p>
        </p:txBody>
      </p:sp>
    </p:spTree>
    <p:extLst>
      <p:ext uri="{BB962C8B-B14F-4D97-AF65-F5344CB8AC3E}">
        <p14:creationId xmlns:p14="http://schemas.microsoft.com/office/powerpoint/2010/main" val="1393059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7504" y="908720"/>
          <a:ext cx="8784976" cy="551492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2196244"/>
                <a:gridCol w="2196244"/>
                <a:gridCol w="2196244"/>
                <a:gridCol w="2196244"/>
              </a:tblGrid>
              <a:tr h="1080120">
                <a:tc>
                  <a:txBody>
                    <a:bodyPr/>
                    <a:lstStyle/>
                    <a:p>
                      <a:pPr algn="r"/>
                      <a:endParaRPr lang="en-US" sz="2400" dirty="0" smtClean="0"/>
                    </a:p>
                  </a:txBody>
                  <a:tcPr>
                    <a:solidFill>
                      <a:schemeClr val="bg1"/>
                    </a:solidFill>
                  </a:tcPr>
                </a:tc>
                <a:tc>
                  <a:txBody>
                    <a:bodyPr/>
                    <a:lstStyle/>
                    <a:p>
                      <a:pPr algn="ctr"/>
                      <a:r>
                        <a:rPr lang="en-US" sz="2400" dirty="0" smtClean="0"/>
                        <a:t>Hazards</a:t>
                      </a:r>
                      <a:r>
                        <a:rPr lang="en-US" sz="2400" baseline="0" dirty="0" smtClean="0"/>
                        <a:t> i</a:t>
                      </a:r>
                      <a:r>
                        <a:rPr lang="en-US" sz="2400" dirty="0" smtClean="0"/>
                        <a:t>ntensified</a:t>
                      </a:r>
                      <a:endParaRPr lang="en-US" sz="2400" dirty="0"/>
                    </a:p>
                  </a:txBody>
                  <a:tcPr anchor="ctr">
                    <a:solidFill>
                      <a:schemeClr val="tx1">
                        <a:lumMod val="65000"/>
                        <a:lumOff val="35000"/>
                      </a:schemeClr>
                    </a:solidFill>
                  </a:tcPr>
                </a:tc>
                <a:tc>
                  <a:txBody>
                    <a:bodyPr/>
                    <a:lstStyle/>
                    <a:p>
                      <a:pPr algn="ctr"/>
                      <a:r>
                        <a:rPr lang="en-US" sz="2400" dirty="0" smtClean="0"/>
                        <a:t>Hazards</a:t>
                      </a:r>
                      <a:r>
                        <a:rPr lang="en-US" sz="2400" baseline="0" dirty="0" smtClean="0"/>
                        <a:t> u</a:t>
                      </a:r>
                      <a:r>
                        <a:rPr lang="en-US" sz="2400" dirty="0" smtClean="0"/>
                        <a:t>nchanged</a:t>
                      </a:r>
                      <a:endParaRPr lang="en-US" sz="2400" dirty="0"/>
                    </a:p>
                  </a:txBody>
                  <a:tcPr anchor="ctr">
                    <a:solidFill>
                      <a:schemeClr val="tx1">
                        <a:lumMod val="50000"/>
                        <a:lumOff val="50000"/>
                      </a:schemeClr>
                    </a:solidFill>
                  </a:tcPr>
                </a:tc>
                <a:tc>
                  <a:txBody>
                    <a:bodyPr/>
                    <a:lstStyle/>
                    <a:p>
                      <a:pPr algn="ctr"/>
                      <a:r>
                        <a:rPr lang="en-US" sz="2400" dirty="0" smtClean="0"/>
                        <a:t>Hazards</a:t>
                      </a:r>
                      <a:r>
                        <a:rPr lang="en-US" sz="2400" baseline="0" dirty="0" smtClean="0"/>
                        <a:t> r</a:t>
                      </a:r>
                      <a:r>
                        <a:rPr lang="en-US" sz="2400" dirty="0" smtClean="0"/>
                        <a:t>educed</a:t>
                      </a:r>
                      <a:endParaRPr lang="en-US" sz="2400" dirty="0"/>
                    </a:p>
                  </a:txBody>
                  <a:tcPr anchor="ctr">
                    <a:solidFill>
                      <a:schemeClr val="bg1">
                        <a:lumMod val="65000"/>
                      </a:schemeClr>
                    </a:solidFill>
                  </a:tcPr>
                </a:tc>
              </a:tr>
              <a:tr h="1440160">
                <a:tc>
                  <a:txBody>
                    <a:bodyPr/>
                    <a:lstStyle/>
                    <a:p>
                      <a:r>
                        <a:rPr lang="en-US" sz="2400" b="1" dirty="0" smtClean="0">
                          <a:solidFill>
                            <a:schemeClr val="bg1"/>
                          </a:solidFill>
                        </a:rPr>
                        <a:t>Improved well-being / reduced</a:t>
                      </a:r>
                      <a:r>
                        <a:rPr lang="en-US" sz="2400" b="1" baseline="0" dirty="0" smtClean="0">
                          <a:solidFill>
                            <a:schemeClr val="bg1"/>
                          </a:solidFill>
                        </a:rPr>
                        <a:t> losses</a:t>
                      </a:r>
                      <a:endParaRPr lang="en-US" sz="2400" b="1" dirty="0">
                        <a:solidFill>
                          <a:schemeClr val="bg1"/>
                        </a:solidFill>
                      </a:endParaRPr>
                    </a:p>
                  </a:txBody>
                  <a:tcPr anchor="ctr">
                    <a:solidFill>
                      <a:schemeClr val="tx1">
                        <a:lumMod val="65000"/>
                        <a:lumOff val="35000"/>
                      </a:schemeClr>
                    </a:solidFill>
                  </a:tcPr>
                </a:tc>
                <a:tc>
                  <a:txBody>
                    <a:bodyPr/>
                    <a:lstStyle/>
                    <a:p>
                      <a:pPr algn="ctr"/>
                      <a:r>
                        <a:rPr lang="en-US" sz="2400" dirty="0" smtClean="0">
                          <a:solidFill>
                            <a:srgbClr val="FFFFFF"/>
                          </a:solidFill>
                        </a:rPr>
                        <a:t>Adaptation success</a:t>
                      </a:r>
                      <a:endParaRPr lang="en-US" sz="2400" dirty="0">
                        <a:solidFill>
                          <a:srgbClr val="FFFFFF"/>
                        </a:solidFill>
                      </a:endParaRPr>
                    </a:p>
                  </a:txBody>
                  <a:tcPr anchor="ctr">
                    <a:noFill/>
                  </a:tcPr>
                </a:tc>
                <a:tc>
                  <a:txBody>
                    <a:bodyPr/>
                    <a:lstStyle/>
                    <a:p>
                      <a:pPr algn="ctr"/>
                      <a:r>
                        <a:rPr lang="en-US" sz="2400" dirty="0" smtClean="0">
                          <a:solidFill>
                            <a:srgbClr val="FFFFFF"/>
                          </a:solidFill>
                        </a:rPr>
                        <a:t>Increased resilience</a:t>
                      </a:r>
                      <a:endParaRPr lang="en-US" sz="2400" dirty="0">
                        <a:solidFill>
                          <a:srgbClr val="FFFFFF"/>
                        </a:solidFill>
                      </a:endParaRPr>
                    </a:p>
                  </a:txBody>
                  <a:tcPr anchor="ctr">
                    <a:noFill/>
                  </a:tcPr>
                </a:tc>
                <a:tc>
                  <a:txBody>
                    <a:bodyPr/>
                    <a:lstStyle/>
                    <a:p>
                      <a:pPr algn="ctr"/>
                      <a:r>
                        <a:rPr lang="en-US" sz="2400" dirty="0" smtClean="0">
                          <a:solidFill>
                            <a:srgbClr val="FFFFFF"/>
                          </a:solidFill>
                        </a:rPr>
                        <a:t>Constant or increasing vulnerability – luck!</a:t>
                      </a:r>
                      <a:endParaRPr lang="en-US" sz="2400" dirty="0">
                        <a:solidFill>
                          <a:srgbClr val="FFFFFF"/>
                        </a:solidFill>
                      </a:endParaRPr>
                    </a:p>
                  </a:txBody>
                  <a:tcPr anchor="ctr">
                    <a:noFill/>
                  </a:tcPr>
                </a:tc>
              </a:tr>
              <a:tr h="1440160">
                <a:tc>
                  <a:txBody>
                    <a:bodyPr/>
                    <a:lstStyle/>
                    <a:p>
                      <a:r>
                        <a:rPr lang="en-US" sz="2400" b="1" dirty="0" smtClean="0">
                          <a:solidFill>
                            <a:schemeClr val="bg1"/>
                          </a:solidFill>
                        </a:rPr>
                        <a:t>Well-being / losses unchanged</a:t>
                      </a:r>
                      <a:endParaRPr lang="en-US" sz="2400" b="1" dirty="0">
                        <a:solidFill>
                          <a:schemeClr val="bg1"/>
                        </a:solidFill>
                      </a:endParaRPr>
                    </a:p>
                  </a:txBody>
                  <a:tcPr anchor="ctr">
                    <a:solidFill>
                      <a:schemeClr val="tx1">
                        <a:lumMod val="50000"/>
                        <a:lumOff val="50000"/>
                      </a:schemeClr>
                    </a:solidFill>
                  </a:tcPr>
                </a:tc>
                <a:tc>
                  <a:txBody>
                    <a:bodyPr/>
                    <a:lstStyle/>
                    <a:p>
                      <a:pPr algn="ctr"/>
                      <a:r>
                        <a:rPr lang="en-US" sz="2200" dirty="0" smtClean="0">
                          <a:solidFill>
                            <a:srgbClr val="FFFFFF"/>
                          </a:solidFill>
                        </a:rPr>
                        <a:t>Increased resilience</a:t>
                      </a:r>
                      <a:endParaRPr lang="en-US" sz="2200" dirty="0">
                        <a:solidFill>
                          <a:srgbClr val="FFFFFF"/>
                        </a:solidFill>
                      </a:endParaRPr>
                    </a:p>
                  </a:txBody>
                  <a:tcPr anchor="ctr">
                    <a:noFill/>
                  </a:tcPr>
                </a:tc>
                <a:tc>
                  <a:txBody>
                    <a:bodyPr/>
                    <a:lstStyle/>
                    <a:p>
                      <a:pPr algn="ctr"/>
                      <a:r>
                        <a:rPr lang="en-US" sz="2200" dirty="0" smtClean="0">
                          <a:solidFill>
                            <a:srgbClr val="FFFFFF"/>
                          </a:solidFill>
                        </a:rPr>
                        <a:t>Vulnerability</a:t>
                      </a:r>
                      <a:r>
                        <a:rPr lang="en-US" sz="2200" baseline="0" dirty="0" smtClean="0">
                          <a:solidFill>
                            <a:srgbClr val="FFFFFF"/>
                          </a:solidFill>
                        </a:rPr>
                        <a:t> unchanged</a:t>
                      </a:r>
                      <a:endParaRPr lang="en-US" sz="2200" dirty="0">
                        <a:solidFill>
                          <a:srgbClr val="FFFFFF"/>
                        </a:solidFill>
                      </a:endParaRPr>
                    </a:p>
                  </a:txBody>
                  <a:tcPr anchor="ctr">
                    <a:noFill/>
                  </a:tcPr>
                </a:tc>
                <a:tc>
                  <a:txBody>
                    <a:bodyPr/>
                    <a:lstStyle/>
                    <a:p>
                      <a:pPr algn="ctr"/>
                      <a:r>
                        <a:rPr lang="en-US" sz="2200" dirty="0" smtClean="0">
                          <a:solidFill>
                            <a:srgbClr val="FFFFFF"/>
                          </a:solidFill>
                        </a:rPr>
                        <a:t>Vulnerability</a:t>
                      </a:r>
                      <a:r>
                        <a:rPr lang="en-US" sz="2200" dirty="0" smtClean="0">
                          <a:solidFill>
                            <a:srgbClr val="FFFFFF"/>
                          </a:solidFill>
                          <a:latin typeface="Wingdings"/>
                          <a:ea typeface="Wingdings"/>
                          <a:cs typeface="Wingdings"/>
                          <a:sym typeface="Wingdings"/>
                        </a:rPr>
                        <a:t> </a:t>
                      </a:r>
                      <a:r>
                        <a:rPr lang="en-US" sz="2200" dirty="0" smtClean="0">
                          <a:solidFill>
                            <a:srgbClr val="FFFFFF"/>
                          </a:solidFill>
                        </a:rPr>
                        <a:t>Resilience</a:t>
                      </a:r>
                      <a:r>
                        <a:rPr lang="en-US" sz="2200" dirty="0" smtClean="0">
                          <a:solidFill>
                            <a:srgbClr val="FFFFFF"/>
                          </a:solidFill>
                          <a:latin typeface="Wingdings"/>
                          <a:ea typeface="Wingdings"/>
                          <a:cs typeface="Wingdings"/>
                          <a:sym typeface="Wingdings"/>
                        </a:rPr>
                        <a:t></a:t>
                      </a:r>
                      <a:endParaRPr lang="en-US" sz="2200" dirty="0">
                        <a:solidFill>
                          <a:srgbClr val="FFFFFF"/>
                        </a:solidFill>
                      </a:endParaRPr>
                    </a:p>
                  </a:txBody>
                  <a:tcPr anchor="ctr">
                    <a:solidFill>
                      <a:srgbClr val="C0504E"/>
                    </a:solidFill>
                  </a:tcPr>
                </a:tc>
              </a:tr>
              <a:tr h="1440160">
                <a:tc>
                  <a:txBody>
                    <a:bodyPr/>
                    <a:lstStyle/>
                    <a:p>
                      <a:r>
                        <a:rPr lang="en-US" sz="2400" b="1" dirty="0" smtClean="0">
                          <a:solidFill>
                            <a:schemeClr val="bg1"/>
                          </a:solidFill>
                        </a:rPr>
                        <a:t>Decline in well-being</a:t>
                      </a:r>
                      <a:r>
                        <a:rPr lang="en-US" sz="2400" b="1" baseline="0" dirty="0" smtClean="0">
                          <a:solidFill>
                            <a:schemeClr val="bg1"/>
                          </a:solidFill>
                        </a:rPr>
                        <a:t> / greater losses</a:t>
                      </a:r>
                      <a:endParaRPr lang="en-US" sz="2400" b="1" dirty="0">
                        <a:solidFill>
                          <a:schemeClr val="bg1"/>
                        </a:solidFill>
                      </a:endParaRPr>
                    </a:p>
                  </a:txBody>
                  <a:tcPr anchor="ctr">
                    <a:solidFill>
                      <a:schemeClr val="bg1">
                        <a:lumMod val="65000"/>
                      </a:schemeClr>
                    </a:solidFill>
                  </a:tcPr>
                </a:tc>
                <a:tc>
                  <a:txBody>
                    <a:bodyPr/>
                    <a:lstStyle/>
                    <a:p>
                      <a:pPr algn="ctr"/>
                      <a:r>
                        <a:rPr lang="en-US" sz="2200" dirty="0" smtClean="0">
                          <a:solidFill>
                            <a:srgbClr val="FFFFFF"/>
                          </a:solidFill>
                        </a:rPr>
                        <a:t>No or imperfect adaptation</a:t>
                      </a:r>
                      <a:endParaRPr lang="en-US" sz="2200" dirty="0">
                        <a:solidFill>
                          <a:srgbClr val="FFFFFF"/>
                        </a:solidFill>
                      </a:endParaRPr>
                    </a:p>
                  </a:txBody>
                  <a:tcPr anchor="ctr">
                    <a:noFill/>
                  </a:tcPr>
                </a:tc>
                <a:tc>
                  <a:txBody>
                    <a:bodyPr/>
                    <a:lstStyle/>
                    <a:p>
                      <a:pPr algn="ctr"/>
                      <a:r>
                        <a:rPr lang="en-US" sz="2200" dirty="0" smtClean="0">
                          <a:solidFill>
                            <a:srgbClr val="FFFFFF"/>
                          </a:solidFill>
                        </a:rPr>
                        <a:t>Vulnerability</a:t>
                      </a:r>
                      <a:r>
                        <a:rPr lang="en-US" sz="2200" dirty="0" smtClean="0">
                          <a:solidFill>
                            <a:srgbClr val="FFFFFF"/>
                          </a:solidFill>
                          <a:latin typeface="Wingdings"/>
                          <a:ea typeface="Wingdings"/>
                          <a:cs typeface="Wingdings"/>
                          <a:sym typeface="Wingdings"/>
                        </a:rPr>
                        <a:t> </a:t>
                      </a:r>
                      <a:r>
                        <a:rPr lang="en-US" sz="2200" dirty="0" smtClean="0">
                          <a:solidFill>
                            <a:srgbClr val="FFFFFF"/>
                          </a:solidFill>
                        </a:rPr>
                        <a:t>Resilience</a:t>
                      </a:r>
                      <a:r>
                        <a:rPr lang="en-US" sz="2200" dirty="0" smtClean="0">
                          <a:solidFill>
                            <a:srgbClr val="FFFFFF"/>
                          </a:solidFill>
                          <a:latin typeface="Wingdings"/>
                          <a:ea typeface="Wingdings"/>
                          <a:cs typeface="Wingdings"/>
                          <a:sym typeface="Wingdings"/>
                        </a:rPr>
                        <a:t></a:t>
                      </a:r>
                      <a:endParaRPr lang="en-US" sz="2200" dirty="0">
                        <a:solidFill>
                          <a:srgbClr val="FFFFFF"/>
                        </a:solidFill>
                      </a:endParaRPr>
                    </a:p>
                  </a:txBody>
                  <a:tcPr anchor="ctr">
                    <a:solidFill>
                      <a:srgbClr val="C0504D"/>
                    </a:solidFill>
                  </a:tcPr>
                </a:tc>
                <a:tc>
                  <a:txBody>
                    <a:bodyPr/>
                    <a:lstStyle/>
                    <a:p>
                      <a:pPr algn="ctr"/>
                      <a:r>
                        <a:rPr lang="en-US" sz="2200" dirty="0" smtClean="0">
                          <a:solidFill>
                            <a:srgbClr val="FFFFFF"/>
                          </a:solidFill>
                        </a:rPr>
                        <a:t>Maladaptation</a:t>
                      </a:r>
                      <a:endParaRPr lang="en-US" sz="2200" dirty="0">
                        <a:solidFill>
                          <a:srgbClr val="FFFFFF"/>
                        </a:solidFill>
                      </a:endParaRPr>
                    </a:p>
                  </a:txBody>
                  <a:tcPr anchor="ctr">
                    <a:solidFill>
                      <a:srgbClr val="FF0000"/>
                    </a:solidFill>
                  </a:tcPr>
                </a:tc>
              </a:tr>
            </a:tbl>
          </a:graphicData>
        </a:graphic>
      </p:graphicFrame>
      <p:sp>
        <p:nvSpPr>
          <p:cNvPr id="40963" name="TextBox 4"/>
          <p:cNvSpPr txBox="1">
            <a:spLocks noChangeArrowheads="1"/>
          </p:cNvSpPr>
          <p:nvPr/>
        </p:nvSpPr>
        <p:spPr bwMode="auto">
          <a:xfrm>
            <a:off x="2411413" y="3284538"/>
            <a:ext cx="4176712" cy="15700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1200">
                <a:solidFill>
                  <a:srgbClr val="000000"/>
                </a:solidFill>
                <a:latin typeface="Helvetica" charset="0"/>
                <a:ea typeface="ＭＳ Ｐゴシック" charset="-128"/>
                <a:sym typeface="Helvetica" charset="0"/>
              </a:defRPr>
            </a:lvl1pPr>
            <a:lvl2pPr marL="742950" indent="-285750" eaLnBrk="0">
              <a:defRPr sz="1200">
                <a:solidFill>
                  <a:srgbClr val="000000"/>
                </a:solidFill>
                <a:latin typeface="Helvetica" charset="0"/>
                <a:ea typeface="ＭＳ Ｐゴシック" charset="-128"/>
                <a:sym typeface="Helvetica" charset="0"/>
              </a:defRPr>
            </a:lvl2pPr>
            <a:lvl3pPr marL="1143000" indent="-228600" eaLnBrk="0">
              <a:defRPr sz="1200">
                <a:solidFill>
                  <a:srgbClr val="000000"/>
                </a:solidFill>
                <a:latin typeface="Helvetica" charset="0"/>
                <a:ea typeface="ＭＳ Ｐゴシック" charset="-128"/>
                <a:sym typeface="Helvetica" charset="0"/>
              </a:defRPr>
            </a:lvl3pPr>
            <a:lvl4pPr marL="1600200" indent="-228600" eaLnBrk="0">
              <a:defRPr sz="1200">
                <a:solidFill>
                  <a:srgbClr val="000000"/>
                </a:solidFill>
                <a:latin typeface="Helvetica" charset="0"/>
                <a:ea typeface="ＭＳ Ｐゴシック" charset="-128"/>
                <a:sym typeface="Helvetica" charset="0"/>
              </a:defRPr>
            </a:lvl4pPr>
            <a:lvl5pPr marL="2057400" indent="-228600" eaLnBrk="0">
              <a:defRPr sz="1200">
                <a:solidFill>
                  <a:srgbClr val="000000"/>
                </a:solidFill>
                <a:latin typeface="Helvetica" charset="0"/>
                <a:ea typeface="ＭＳ Ｐゴシック" charset="-128"/>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9pPr>
          </a:lstStyle>
          <a:p>
            <a:pPr algn="ctr" eaLnBrk="1"/>
            <a:r>
              <a:rPr lang="en-US" altLang="en-US" sz="2400" b="1"/>
              <a:t>“Adaptation failure space” – things should have improved but development has increased risks</a:t>
            </a:r>
          </a:p>
        </p:txBody>
      </p:sp>
      <p:sp>
        <p:nvSpPr>
          <p:cNvPr id="5" name="AutoShape 2"/>
          <p:cNvSpPr>
            <a:spLocks/>
          </p:cNvSpPr>
          <p:nvPr/>
        </p:nvSpPr>
        <p:spPr bwMode="auto">
          <a:xfrm>
            <a:off x="179388" y="115888"/>
            <a:ext cx="8823325"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ctr" defTabSz="957263">
              <a:buClr>
                <a:srgbClr val="6095C9"/>
              </a:buClr>
              <a:buFont typeface="Calibri" charset="0"/>
              <a:buNone/>
              <a:defRPr/>
            </a:pPr>
            <a:r>
              <a:rPr lang="en-US" sz="3200" b="1" dirty="0" smtClean="0">
                <a:solidFill>
                  <a:schemeClr val="accent1"/>
                </a:solidFill>
                <a:latin typeface="Arial"/>
                <a:ea typeface="ＭＳ Ｐゴシック" charset="0"/>
                <a:cs typeface="Arial"/>
                <a:sym typeface="Calibri" charset="0"/>
              </a:rPr>
              <a:t>Narratives of adaptation success/failure</a:t>
            </a:r>
            <a:endParaRPr lang="en-US" sz="3200" dirty="0">
              <a:solidFill>
                <a:schemeClr val="accent1"/>
              </a:solidFill>
              <a:latin typeface="Arial"/>
              <a:ea typeface="ＭＳ Ｐゴシック" charset="0"/>
              <a:cs typeface="Arial"/>
            </a:endParaRPr>
          </a:p>
        </p:txBody>
      </p:sp>
    </p:spTree>
    <p:extLst>
      <p:ext uri="{BB962C8B-B14F-4D97-AF65-F5344CB8AC3E}">
        <p14:creationId xmlns:p14="http://schemas.microsoft.com/office/powerpoint/2010/main" val="1276027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7504" y="908720"/>
          <a:ext cx="8784976" cy="551492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2196244"/>
                <a:gridCol w="2196244"/>
                <a:gridCol w="2196244"/>
                <a:gridCol w="2196244"/>
              </a:tblGrid>
              <a:tr h="1080120">
                <a:tc>
                  <a:txBody>
                    <a:bodyPr/>
                    <a:lstStyle/>
                    <a:p>
                      <a:pPr algn="r"/>
                      <a:endParaRPr lang="en-US" sz="2400" dirty="0" smtClean="0"/>
                    </a:p>
                  </a:txBody>
                  <a:tcPr>
                    <a:solidFill>
                      <a:schemeClr val="bg1"/>
                    </a:solidFill>
                  </a:tcPr>
                </a:tc>
                <a:tc>
                  <a:txBody>
                    <a:bodyPr/>
                    <a:lstStyle/>
                    <a:p>
                      <a:pPr algn="ctr"/>
                      <a:r>
                        <a:rPr lang="en-US" sz="2400" dirty="0" smtClean="0"/>
                        <a:t>Hazards</a:t>
                      </a:r>
                      <a:r>
                        <a:rPr lang="en-US" sz="2400" baseline="0" dirty="0" smtClean="0"/>
                        <a:t> i</a:t>
                      </a:r>
                      <a:r>
                        <a:rPr lang="en-US" sz="2400" dirty="0" smtClean="0"/>
                        <a:t>ntensified</a:t>
                      </a:r>
                      <a:endParaRPr lang="en-US" sz="2400" dirty="0"/>
                    </a:p>
                  </a:txBody>
                  <a:tcPr anchor="ctr">
                    <a:solidFill>
                      <a:schemeClr val="tx1">
                        <a:lumMod val="65000"/>
                        <a:lumOff val="35000"/>
                      </a:schemeClr>
                    </a:solidFill>
                  </a:tcPr>
                </a:tc>
                <a:tc>
                  <a:txBody>
                    <a:bodyPr/>
                    <a:lstStyle/>
                    <a:p>
                      <a:pPr algn="ctr"/>
                      <a:r>
                        <a:rPr lang="en-US" sz="2400" dirty="0" smtClean="0"/>
                        <a:t>Hazards</a:t>
                      </a:r>
                      <a:r>
                        <a:rPr lang="en-US" sz="2400" baseline="0" dirty="0" smtClean="0"/>
                        <a:t> u</a:t>
                      </a:r>
                      <a:r>
                        <a:rPr lang="en-US" sz="2400" dirty="0" smtClean="0"/>
                        <a:t>nchanged</a:t>
                      </a:r>
                      <a:endParaRPr lang="en-US" sz="2400" dirty="0"/>
                    </a:p>
                  </a:txBody>
                  <a:tcPr anchor="ctr">
                    <a:solidFill>
                      <a:schemeClr val="tx1">
                        <a:lumMod val="50000"/>
                        <a:lumOff val="50000"/>
                      </a:schemeClr>
                    </a:solidFill>
                  </a:tcPr>
                </a:tc>
                <a:tc>
                  <a:txBody>
                    <a:bodyPr/>
                    <a:lstStyle/>
                    <a:p>
                      <a:pPr algn="ctr"/>
                      <a:r>
                        <a:rPr lang="en-US" sz="2400" dirty="0" smtClean="0"/>
                        <a:t>Hazards</a:t>
                      </a:r>
                      <a:r>
                        <a:rPr lang="en-US" sz="2400" baseline="0" dirty="0" smtClean="0"/>
                        <a:t> r</a:t>
                      </a:r>
                      <a:r>
                        <a:rPr lang="en-US" sz="2400" dirty="0" smtClean="0"/>
                        <a:t>educed</a:t>
                      </a:r>
                      <a:endParaRPr lang="en-US" sz="2400" dirty="0"/>
                    </a:p>
                  </a:txBody>
                  <a:tcPr anchor="ctr">
                    <a:solidFill>
                      <a:schemeClr val="bg1">
                        <a:lumMod val="65000"/>
                      </a:schemeClr>
                    </a:solidFill>
                  </a:tcPr>
                </a:tc>
              </a:tr>
              <a:tr h="1440160">
                <a:tc>
                  <a:txBody>
                    <a:bodyPr/>
                    <a:lstStyle/>
                    <a:p>
                      <a:r>
                        <a:rPr lang="en-US" sz="2400" b="1" dirty="0" smtClean="0">
                          <a:solidFill>
                            <a:schemeClr val="bg1"/>
                          </a:solidFill>
                        </a:rPr>
                        <a:t>Improved well-being / reduced</a:t>
                      </a:r>
                      <a:r>
                        <a:rPr lang="en-US" sz="2400" b="1" baseline="0" dirty="0" smtClean="0">
                          <a:solidFill>
                            <a:schemeClr val="bg1"/>
                          </a:solidFill>
                        </a:rPr>
                        <a:t> losses</a:t>
                      </a:r>
                      <a:endParaRPr lang="en-US" sz="2400" b="1" dirty="0">
                        <a:solidFill>
                          <a:schemeClr val="bg1"/>
                        </a:solidFill>
                      </a:endParaRPr>
                    </a:p>
                  </a:txBody>
                  <a:tcPr anchor="ctr">
                    <a:solidFill>
                      <a:schemeClr val="tx1">
                        <a:lumMod val="65000"/>
                        <a:lumOff val="35000"/>
                      </a:schemeClr>
                    </a:solidFill>
                  </a:tcPr>
                </a:tc>
                <a:tc>
                  <a:txBody>
                    <a:bodyPr/>
                    <a:lstStyle/>
                    <a:p>
                      <a:pPr algn="ctr"/>
                      <a:r>
                        <a:rPr lang="en-US" sz="2400" dirty="0" smtClean="0">
                          <a:solidFill>
                            <a:srgbClr val="FFFFFF"/>
                          </a:solidFill>
                        </a:rPr>
                        <a:t>Adaptation success</a:t>
                      </a:r>
                      <a:endParaRPr lang="en-US" sz="2400" dirty="0">
                        <a:solidFill>
                          <a:srgbClr val="FFFFFF"/>
                        </a:solidFill>
                      </a:endParaRPr>
                    </a:p>
                  </a:txBody>
                  <a:tcPr anchor="ctr">
                    <a:noFill/>
                  </a:tcPr>
                </a:tc>
                <a:tc>
                  <a:txBody>
                    <a:bodyPr/>
                    <a:lstStyle/>
                    <a:p>
                      <a:pPr algn="ctr"/>
                      <a:r>
                        <a:rPr lang="en-US" sz="2400" dirty="0" smtClean="0">
                          <a:solidFill>
                            <a:srgbClr val="FFFFFF"/>
                          </a:solidFill>
                        </a:rPr>
                        <a:t>Increased resilience</a:t>
                      </a:r>
                      <a:endParaRPr lang="en-US" sz="2400" dirty="0">
                        <a:solidFill>
                          <a:srgbClr val="FFFFFF"/>
                        </a:solidFill>
                      </a:endParaRPr>
                    </a:p>
                  </a:txBody>
                  <a:tcPr anchor="ctr">
                    <a:noFill/>
                  </a:tcPr>
                </a:tc>
                <a:tc>
                  <a:txBody>
                    <a:bodyPr/>
                    <a:lstStyle/>
                    <a:p>
                      <a:pPr algn="ctr"/>
                      <a:r>
                        <a:rPr lang="en-US" sz="2400" dirty="0" smtClean="0">
                          <a:solidFill>
                            <a:srgbClr val="FFFFFF"/>
                          </a:solidFill>
                        </a:rPr>
                        <a:t>Constant or increasing vulnerability – luck!</a:t>
                      </a:r>
                      <a:endParaRPr lang="en-US" sz="2400" dirty="0">
                        <a:solidFill>
                          <a:srgbClr val="FFFFFF"/>
                        </a:solidFill>
                      </a:endParaRPr>
                    </a:p>
                  </a:txBody>
                  <a:tcPr anchor="ctr">
                    <a:noFill/>
                  </a:tcPr>
                </a:tc>
              </a:tr>
              <a:tr h="1440160">
                <a:tc>
                  <a:txBody>
                    <a:bodyPr/>
                    <a:lstStyle/>
                    <a:p>
                      <a:r>
                        <a:rPr lang="en-US" sz="2400" b="1" dirty="0" smtClean="0">
                          <a:solidFill>
                            <a:schemeClr val="bg1"/>
                          </a:solidFill>
                        </a:rPr>
                        <a:t>Well-being / losses unchanged</a:t>
                      </a:r>
                      <a:endParaRPr lang="en-US" sz="2400" b="1" dirty="0">
                        <a:solidFill>
                          <a:schemeClr val="bg1"/>
                        </a:solidFill>
                      </a:endParaRPr>
                    </a:p>
                  </a:txBody>
                  <a:tcPr anchor="ctr">
                    <a:solidFill>
                      <a:schemeClr val="tx1">
                        <a:lumMod val="50000"/>
                        <a:lumOff val="50000"/>
                      </a:schemeClr>
                    </a:solidFill>
                  </a:tcPr>
                </a:tc>
                <a:tc>
                  <a:txBody>
                    <a:bodyPr/>
                    <a:lstStyle/>
                    <a:p>
                      <a:pPr algn="ctr"/>
                      <a:r>
                        <a:rPr lang="en-US" sz="2400" dirty="0" smtClean="0">
                          <a:solidFill>
                            <a:srgbClr val="FFFFFF"/>
                          </a:solidFill>
                        </a:rPr>
                        <a:t>Increased resilience</a:t>
                      </a:r>
                      <a:endParaRPr lang="en-US" sz="2400" dirty="0">
                        <a:solidFill>
                          <a:srgbClr val="FFFFFF"/>
                        </a:solidFill>
                      </a:endParaRPr>
                    </a:p>
                  </a:txBody>
                  <a:tcPr anchor="ctr">
                    <a:noFill/>
                  </a:tcPr>
                </a:tc>
                <a:tc>
                  <a:txBody>
                    <a:bodyPr/>
                    <a:lstStyle/>
                    <a:p>
                      <a:pPr algn="ctr"/>
                      <a:r>
                        <a:rPr lang="en-US" sz="2200" dirty="0" smtClean="0">
                          <a:solidFill>
                            <a:srgbClr val="FFFFFF"/>
                          </a:solidFill>
                        </a:rPr>
                        <a:t>Vulnerability/resilience</a:t>
                      </a:r>
                      <a:r>
                        <a:rPr lang="en-US" sz="2200" baseline="0" dirty="0" smtClean="0">
                          <a:solidFill>
                            <a:srgbClr val="FFFFFF"/>
                          </a:solidFill>
                        </a:rPr>
                        <a:t> unchanged</a:t>
                      </a:r>
                      <a:endParaRPr lang="en-US" sz="2200" dirty="0">
                        <a:solidFill>
                          <a:srgbClr val="FFFFFF"/>
                        </a:solidFill>
                      </a:endParaRPr>
                    </a:p>
                  </a:txBody>
                  <a:tcPr anchor="ctr">
                    <a:solidFill>
                      <a:srgbClr val="E59986"/>
                    </a:solidFill>
                  </a:tcPr>
                </a:tc>
                <a:tc>
                  <a:txBody>
                    <a:bodyPr/>
                    <a:lstStyle/>
                    <a:p>
                      <a:pPr algn="ctr"/>
                      <a:r>
                        <a:rPr lang="en-US" sz="2200" dirty="0" smtClean="0">
                          <a:solidFill>
                            <a:srgbClr val="FFFFFF"/>
                          </a:solidFill>
                        </a:rPr>
                        <a:t>Vulnerability</a:t>
                      </a:r>
                      <a:r>
                        <a:rPr lang="en-US" sz="2200" dirty="0" smtClean="0">
                          <a:solidFill>
                            <a:srgbClr val="FFFFFF"/>
                          </a:solidFill>
                          <a:latin typeface="Wingdings"/>
                          <a:ea typeface="Wingdings"/>
                          <a:cs typeface="Wingdings"/>
                          <a:sym typeface="Wingdings"/>
                        </a:rPr>
                        <a:t> </a:t>
                      </a:r>
                      <a:r>
                        <a:rPr lang="en-US" sz="2200" dirty="0" smtClean="0">
                          <a:solidFill>
                            <a:srgbClr val="FFFFFF"/>
                          </a:solidFill>
                        </a:rPr>
                        <a:t>Resilience</a:t>
                      </a:r>
                      <a:r>
                        <a:rPr lang="en-US" sz="2200" dirty="0" smtClean="0">
                          <a:solidFill>
                            <a:srgbClr val="FFFFFF"/>
                          </a:solidFill>
                          <a:latin typeface="Wingdings"/>
                          <a:ea typeface="Wingdings"/>
                          <a:cs typeface="Wingdings"/>
                          <a:sym typeface="Wingdings"/>
                        </a:rPr>
                        <a:t></a:t>
                      </a:r>
                      <a:endParaRPr lang="en-US" sz="2200" dirty="0">
                        <a:solidFill>
                          <a:srgbClr val="FFFFFF"/>
                        </a:solidFill>
                      </a:endParaRPr>
                    </a:p>
                  </a:txBody>
                  <a:tcPr anchor="ctr">
                    <a:solidFill>
                      <a:srgbClr val="C0504E"/>
                    </a:solidFill>
                  </a:tcPr>
                </a:tc>
              </a:tr>
              <a:tr h="1440160">
                <a:tc>
                  <a:txBody>
                    <a:bodyPr/>
                    <a:lstStyle/>
                    <a:p>
                      <a:r>
                        <a:rPr lang="en-US" sz="2400" b="1" dirty="0" smtClean="0">
                          <a:solidFill>
                            <a:schemeClr val="bg1"/>
                          </a:solidFill>
                        </a:rPr>
                        <a:t>Decline in well-being</a:t>
                      </a:r>
                      <a:r>
                        <a:rPr lang="en-US" sz="2400" b="1" baseline="0" dirty="0" smtClean="0">
                          <a:solidFill>
                            <a:schemeClr val="bg1"/>
                          </a:solidFill>
                        </a:rPr>
                        <a:t> / greater losses</a:t>
                      </a:r>
                      <a:endParaRPr lang="en-US" sz="2400" b="1" dirty="0">
                        <a:solidFill>
                          <a:schemeClr val="bg1"/>
                        </a:solidFill>
                      </a:endParaRPr>
                    </a:p>
                  </a:txBody>
                  <a:tcPr anchor="ctr">
                    <a:solidFill>
                      <a:schemeClr val="bg1">
                        <a:lumMod val="65000"/>
                      </a:schemeClr>
                    </a:solidFill>
                  </a:tcPr>
                </a:tc>
                <a:tc>
                  <a:txBody>
                    <a:bodyPr/>
                    <a:lstStyle/>
                    <a:p>
                      <a:pPr algn="ctr"/>
                      <a:r>
                        <a:rPr lang="en-US" sz="2400" dirty="0" smtClean="0">
                          <a:solidFill>
                            <a:srgbClr val="FFFFFF"/>
                          </a:solidFill>
                        </a:rPr>
                        <a:t>No or imperfect adaptation</a:t>
                      </a:r>
                      <a:endParaRPr lang="en-US" sz="2400" dirty="0">
                        <a:solidFill>
                          <a:srgbClr val="FFFFFF"/>
                        </a:solidFill>
                      </a:endParaRPr>
                    </a:p>
                  </a:txBody>
                  <a:tcPr anchor="ctr">
                    <a:noFill/>
                  </a:tcPr>
                </a:tc>
                <a:tc>
                  <a:txBody>
                    <a:bodyPr/>
                    <a:lstStyle/>
                    <a:p>
                      <a:pPr algn="ctr"/>
                      <a:r>
                        <a:rPr lang="en-US" sz="2200" dirty="0" smtClean="0">
                          <a:solidFill>
                            <a:srgbClr val="FFFFFF"/>
                          </a:solidFill>
                        </a:rPr>
                        <a:t>Vulnerability</a:t>
                      </a:r>
                      <a:r>
                        <a:rPr lang="en-US" sz="2200" dirty="0" smtClean="0">
                          <a:solidFill>
                            <a:srgbClr val="FFFFFF"/>
                          </a:solidFill>
                          <a:latin typeface="Wingdings"/>
                          <a:ea typeface="Wingdings"/>
                          <a:cs typeface="Wingdings"/>
                          <a:sym typeface="Wingdings"/>
                        </a:rPr>
                        <a:t> </a:t>
                      </a:r>
                      <a:r>
                        <a:rPr lang="en-US" sz="2200" dirty="0" smtClean="0">
                          <a:solidFill>
                            <a:srgbClr val="FFFFFF"/>
                          </a:solidFill>
                        </a:rPr>
                        <a:t>Resilience</a:t>
                      </a:r>
                      <a:r>
                        <a:rPr lang="en-US" sz="2200" dirty="0" smtClean="0">
                          <a:solidFill>
                            <a:srgbClr val="FFFFFF"/>
                          </a:solidFill>
                          <a:latin typeface="Wingdings"/>
                          <a:ea typeface="Wingdings"/>
                          <a:cs typeface="Wingdings"/>
                          <a:sym typeface="Wingdings"/>
                        </a:rPr>
                        <a:t></a:t>
                      </a:r>
                      <a:endParaRPr lang="en-US" sz="2200" dirty="0">
                        <a:solidFill>
                          <a:srgbClr val="FFFFFF"/>
                        </a:solidFill>
                      </a:endParaRPr>
                    </a:p>
                  </a:txBody>
                  <a:tcPr anchor="ctr">
                    <a:solidFill>
                      <a:srgbClr val="C0504D"/>
                    </a:solidFill>
                  </a:tcPr>
                </a:tc>
                <a:tc>
                  <a:txBody>
                    <a:bodyPr/>
                    <a:lstStyle/>
                    <a:p>
                      <a:pPr algn="ctr"/>
                      <a:r>
                        <a:rPr lang="en-US" sz="2200" dirty="0" smtClean="0">
                          <a:solidFill>
                            <a:srgbClr val="FFFFFF"/>
                          </a:solidFill>
                        </a:rPr>
                        <a:t>Maladaptation</a:t>
                      </a:r>
                      <a:endParaRPr lang="en-US" sz="2200" dirty="0">
                        <a:solidFill>
                          <a:srgbClr val="FFFFFF"/>
                        </a:solidFill>
                      </a:endParaRPr>
                    </a:p>
                  </a:txBody>
                  <a:tcPr anchor="ctr">
                    <a:solidFill>
                      <a:srgbClr val="FF0000"/>
                    </a:solidFill>
                  </a:tcPr>
                </a:tc>
              </a:tr>
            </a:tbl>
          </a:graphicData>
        </a:graphic>
      </p:graphicFrame>
      <p:sp>
        <p:nvSpPr>
          <p:cNvPr id="6" name="TextBox 5"/>
          <p:cNvSpPr txBox="1">
            <a:spLocks noChangeArrowheads="1"/>
          </p:cNvSpPr>
          <p:nvPr/>
        </p:nvSpPr>
        <p:spPr bwMode="auto">
          <a:xfrm>
            <a:off x="1490597" y="3078967"/>
            <a:ext cx="3576595" cy="707886"/>
          </a:xfrm>
          <a:prstGeom prst="rect">
            <a:avLst/>
          </a:prstGeom>
          <a:solidFill>
            <a:srgbClr val="FFFF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1200">
                <a:solidFill>
                  <a:srgbClr val="000000"/>
                </a:solidFill>
                <a:latin typeface="Helvetica" charset="0"/>
                <a:ea typeface="ＭＳ Ｐゴシック" charset="-128"/>
                <a:sym typeface="Helvetica" charset="0"/>
              </a:defRPr>
            </a:lvl1pPr>
            <a:lvl2pPr marL="742950" indent="-285750" eaLnBrk="0">
              <a:defRPr sz="1200">
                <a:solidFill>
                  <a:srgbClr val="000000"/>
                </a:solidFill>
                <a:latin typeface="Helvetica" charset="0"/>
                <a:ea typeface="ＭＳ Ｐゴシック" charset="-128"/>
                <a:sym typeface="Helvetica" charset="0"/>
              </a:defRPr>
            </a:lvl2pPr>
            <a:lvl3pPr marL="1143000" indent="-228600" eaLnBrk="0">
              <a:defRPr sz="1200">
                <a:solidFill>
                  <a:srgbClr val="000000"/>
                </a:solidFill>
                <a:latin typeface="Helvetica" charset="0"/>
                <a:ea typeface="ＭＳ Ｐゴシック" charset="-128"/>
                <a:sym typeface="Helvetica" charset="0"/>
              </a:defRPr>
            </a:lvl3pPr>
            <a:lvl4pPr marL="1600200" indent="-228600" eaLnBrk="0">
              <a:defRPr sz="1200">
                <a:solidFill>
                  <a:srgbClr val="000000"/>
                </a:solidFill>
                <a:latin typeface="Helvetica" charset="0"/>
                <a:ea typeface="ＭＳ Ｐゴシック" charset="-128"/>
                <a:sym typeface="Helvetica" charset="0"/>
              </a:defRPr>
            </a:lvl4pPr>
            <a:lvl5pPr marL="2057400" indent="-228600" eaLnBrk="0">
              <a:defRPr sz="1200">
                <a:solidFill>
                  <a:srgbClr val="000000"/>
                </a:solidFill>
                <a:latin typeface="Helvetica" charset="0"/>
                <a:ea typeface="ＭＳ Ｐゴシック" charset="-128"/>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9pPr>
          </a:lstStyle>
          <a:p>
            <a:pPr eaLnBrk="1"/>
            <a:r>
              <a:rPr lang="en-US" altLang="en-US" sz="2000"/>
              <a:t>Situation no worse, but adaptation has not delivered</a:t>
            </a:r>
          </a:p>
        </p:txBody>
      </p:sp>
      <p:sp>
        <p:nvSpPr>
          <p:cNvPr id="5" name="AutoShape 2"/>
          <p:cNvSpPr>
            <a:spLocks/>
          </p:cNvSpPr>
          <p:nvPr/>
        </p:nvSpPr>
        <p:spPr bwMode="auto">
          <a:xfrm>
            <a:off x="179388" y="115888"/>
            <a:ext cx="8823325"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ctr" defTabSz="957263">
              <a:buClr>
                <a:srgbClr val="6095C9"/>
              </a:buClr>
              <a:buFont typeface="Calibri" charset="0"/>
              <a:buNone/>
              <a:defRPr/>
            </a:pPr>
            <a:r>
              <a:rPr lang="en-US" sz="3200" b="1" dirty="0" smtClean="0">
                <a:solidFill>
                  <a:schemeClr val="accent1"/>
                </a:solidFill>
                <a:latin typeface="Arial"/>
                <a:ea typeface="ＭＳ Ｐゴシック" charset="0"/>
                <a:cs typeface="Arial"/>
                <a:sym typeface="Calibri" charset="0"/>
              </a:rPr>
              <a:t>Narratives of adaptation success/failure</a:t>
            </a:r>
            <a:endParaRPr lang="en-US" sz="3200" dirty="0">
              <a:solidFill>
                <a:schemeClr val="accent1"/>
              </a:solidFill>
              <a:latin typeface="Arial"/>
              <a:ea typeface="ＭＳ Ｐゴシック" charset="0"/>
              <a:cs typeface="Arial"/>
            </a:endParaRPr>
          </a:p>
        </p:txBody>
      </p:sp>
    </p:spTree>
    <p:extLst>
      <p:ext uri="{BB962C8B-B14F-4D97-AF65-F5344CB8AC3E}">
        <p14:creationId xmlns:p14="http://schemas.microsoft.com/office/powerpoint/2010/main" val="1428577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13685176"/>
              </p:ext>
            </p:extLst>
          </p:nvPr>
        </p:nvGraphicFramePr>
        <p:xfrm>
          <a:off x="107504" y="908720"/>
          <a:ext cx="8784976" cy="540060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2196244"/>
                <a:gridCol w="2196244"/>
                <a:gridCol w="2196244"/>
                <a:gridCol w="2196244"/>
              </a:tblGrid>
              <a:tr h="1080120">
                <a:tc>
                  <a:txBody>
                    <a:bodyPr/>
                    <a:lstStyle/>
                    <a:p>
                      <a:pPr algn="r"/>
                      <a:endParaRPr lang="en-US" sz="2400" dirty="0" smtClean="0"/>
                    </a:p>
                  </a:txBody>
                  <a:tcPr>
                    <a:solidFill>
                      <a:schemeClr val="bg1"/>
                    </a:solidFill>
                  </a:tcPr>
                </a:tc>
                <a:tc>
                  <a:txBody>
                    <a:bodyPr/>
                    <a:lstStyle/>
                    <a:p>
                      <a:pPr algn="ctr"/>
                      <a:r>
                        <a:rPr lang="en-US" sz="2400" dirty="0" smtClean="0"/>
                        <a:t>Hazards</a:t>
                      </a:r>
                      <a:r>
                        <a:rPr lang="en-US" sz="2400" baseline="0" dirty="0" smtClean="0"/>
                        <a:t> i</a:t>
                      </a:r>
                      <a:r>
                        <a:rPr lang="en-US" sz="2400" dirty="0" smtClean="0"/>
                        <a:t>ntensified</a:t>
                      </a:r>
                      <a:endParaRPr lang="en-US" sz="2400" dirty="0"/>
                    </a:p>
                  </a:txBody>
                  <a:tcPr anchor="ctr">
                    <a:solidFill>
                      <a:schemeClr val="tx1">
                        <a:lumMod val="65000"/>
                        <a:lumOff val="35000"/>
                      </a:schemeClr>
                    </a:solidFill>
                  </a:tcPr>
                </a:tc>
                <a:tc>
                  <a:txBody>
                    <a:bodyPr/>
                    <a:lstStyle/>
                    <a:p>
                      <a:pPr algn="ctr"/>
                      <a:r>
                        <a:rPr lang="en-US" sz="2400" dirty="0" smtClean="0"/>
                        <a:t>Hazards</a:t>
                      </a:r>
                      <a:r>
                        <a:rPr lang="en-US" sz="2400" baseline="0" dirty="0" smtClean="0"/>
                        <a:t> u</a:t>
                      </a:r>
                      <a:r>
                        <a:rPr lang="en-US" sz="2400" dirty="0" smtClean="0"/>
                        <a:t>nchanged</a:t>
                      </a:r>
                      <a:endParaRPr lang="en-US" sz="2400" dirty="0"/>
                    </a:p>
                  </a:txBody>
                  <a:tcPr anchor="ctr">
                    <a:solidFill>
                      <a:schemeClr val="tx1">
                        <a:lumMod val="50000"/>
                        <a:lumOff val="50000"/>
                      </a:schemeClr>
                    </a:solidFill>
                  </a:tcPr>
                </a:tc>
                <a:tc>
                  <a:txBody>
                    <a:bodyPr/>
                    <a:lstStyle/>
                    <a:p>
                      <a:pPr algn="ctr"/>
                      <a:r>
                        <a:rPr lang="en-US" sz="2400" dirty="0" smtClean="0"/>
                        <a:t>Hazards</a:t>
                      </a:r>
                      <a:r>
                        <a:rPr lang="en-US" sz="2400" baseline="0" dirty="0" smtClean="0"/>
                        <a:t> r</a:t>
                      </a:r>
                      <a:r>
                        <a:rPr lang="en-US" sz="2400" dirty="0" smtClean="0"/>
                        <a:t>educed</a:t>
                      </a:r>
                      <a:endParaRPr lang="en-US" sz="2400" dirty="0"/>
                    </a:p>
                  </a:txBody>
                  <a:tcPr anchor="ctr">
                    <a:solidFill>
                      <a:schemeClr val="bg1">
                        <a:lumMod val="65000"/>
                      </a:schemeClr>
                    </a:solidFill>
                  </a:tcPr>
                </a:tc>
              </a:tr>
              <a:tr h="1440160">
                <a:tc>
                  <a:txBody>
                    <a:bodyPr/>
                    <a:lstStyle/>
                    <a:p>
                      <a:r>
                        <a:rPr lang="en-US" sz="2400" b="1" dirty="0" smtClean="0">
                          <a:solidFill>
                            <a:schemeClr val="bg1"/>
                          </a:solidFill>
                        </a:rPr>
                        <a:t>Improved well-being / reduced</a:t>
                      </a:r>
                      <a:r>
                        <a:rPr lang="en-US" sz="2400" b="1" baseline="0" dirty="0" smtClean="0">
                          <a:solidFill>
                            <a:schemeClr val="bg1"/>
                          </a:solidFill>
                        </a:rPr>
                        <a:t> losses</a:t>
                      </a:r>
                      <a:endParaRPr lang="en-US" sz="2400" b="1" dirty="0">
                        <a:solidFill>
                          <a:schemeClr val="bg1"/>
                        </a:solidFill>
                      </a:endParaRPr>
                    </a:p>
                  </a:txBody>
                  <a:tcPr anchor="ctr">
                    <a:solidFill>
                      <a:schemeClr val="tx1">
                        <a:lumMod val="65000"/>
                        <a:lumOff val="35000"/>
                      </a:schemeClr>
                    </a:solidFill>
                  </a:tcPr>
                </a:tc>
                <a:tc>
                  <a:txBody>
                    <a:bodyPr/>
                    <a:lstStyle/>
                    <a:p>
                      <a:pPr algn="ctr"/>
                      <a:r>
                        <a:rPr lang="en-US" sz="2400" dirty="0" smtClean="0">
                          <a:solidFill>
                            <a:srgbClr val="FFFFFF"/>
                          </a:solidFill>
                        </a:rPr>
                        <a:t>Adaptation success</a:t>
                      </a:r>
                      <a:endParaRPr lang="en-US" sz="2400" dirty="0">
                        <a:solidFill>
                          <a:srgbClr val="FFFFFF"/>
                        </a:solidFill>
                      </a:endParaRPr>
                    </a:p>
                  </a:txBody>
                  <a:tcPr anchor="ctr">
                    <a:noFill/>
                  </a:tcPr>
                </a:tc>
                <a:tc>
                  <a:txBody>
                    <a:bodyPr/>
                    <a:lstStyle/>
                    <a:p>
                      <a:pPr algn="ctr"/>
                      <a:r>
                        <a:rPr lang="en-US" sz="2400" dirty="0" smtClean="0">
                          <a:solidFill>
                            <a:srgbClr val="FFFFFF"/>
                          </a:solidFill>
                        </a:rPr>
                        <a:t>Increased resilience</a:t>
                      </a:r>
                      <a:endParaRPr lang="en-US" sz="2400" dirty="0">
                        <a:solidFill>
                          <a:srgbClr val="FFFFFF"/>
                        </a:solidFill>
                      </a:endParaRPr>
                    </a:p>
                  </a:txBody>
                  <a:tcPr anchor="ctr">
                    <a:noFill/>
                  </a:tcPr>
                </a:tc>
                <a:tc>
                  <a:txBody>
                    <a:bodyPr/>
                    <a:lstStyle/>
                    <a:p>
                      <a:pPr algn="ctr"/>
                      <a:r>
                        <a:rPr lang="en-US" sz="2400" dirty="0" smtClean="0">
                          <a:solidFill>
                            <a:srgbClr val="FFFFFF"/>
                          </a:solidFill>
                        </a:rPr>
                        <a:t>Luck?</a:t>
                      </a:r>
                      <a:endParaRPr lang="en-US" sz="2400" dirty="0">
                        <a:solidFill>
                          <a:srgbClr val="FFFFFF"/>
                        </a:solidFill>
                      </a:endParaRPr>
                    </a:p>
                  </a:txBody>
                  <a:tcPr anchor="ctr">
                    <a:solidFill>
                      <a:srgbClr val="FF6500"/>
                    </a:solidFill>
                  </a:tcPr>
                </a:tc>
              </a:tr>
              <a:tr h="1440160">
                <a:tc>
                  <a:txBody>
                    <a:bodyPr/>
                    <a:lstStyle/>
                    <a:p>
                      <a:r>
                        <a:rPr lang="en-US" sz="2400" b="1" dirty="0" smtClean="0">
                          <a:solidFill>
                            <a:schemeClr val="bg1"/>
                          </a:solidFill>
                        </a:rPr>
                        <a:t>Well-being / losses unchanged</a:t>
                      </a:r>
                      <a:endParaRPr lang="en-US" sz="2400" b="1" dirty="0">
                        <a:solidFill>
                          <a:schemeClr val="bg1"/>
                        </a:solidFill>
                      </a:endParaRPr>
                    </a:p>
                  </a:txBody>
                  <a:tcPr anchor="ctr">
                    <a:solidFill>
                      <a:schemeClr val="tx1">
                        <a:lumMod val="50000"/>
                        <a:lumOff val="50000"/>
                      </a:schemeClr>
                    </a:solidFill>
                  </a:tcPr>
                </a:tc>
                <a:tc>
                  <a:txBody>
                    <a:bodyPr/>
                    <a:lstStyle/>
                    <a:p>
                      <a:pPr algn="ctr"/>
                      <a:r>
                        <a:rPr lang="en-US" sz="2400" dirty="0" smtClean="0">
                          <a:solidFill>
                            <a:srgbClr val="FFFFFF"/>
                          </a:solidFill>
                        </a:rPr>
                        <a:t>Increased resilience</a:t>
                      </a:r>
                      <a:endParaRPr lang="en-US" sz="2400" dirty="0">
                        <a:solidFill>
                          <a:srgbClr val="FFFFFF"/>
                        </a:solidFill>
                      </a:endParaRPr>
                    </a:p>
                  </a:txBody>
                  <a:tcPr anchor="ctr">
                    <a:noFill/>
                  </a:tcPr>
                </a:tc>
                <a:tc>
                  <a:txBody>
                    <a:bodyPr/>
                    <a:lstStyle/>
                    <a:p>
                      <a:pPr algn="ctr"/>
                      <a:r>
                        <a:rPr lang="en-US" sz="2200" dirty="0" smtClean="0">
                          <a:solidFill>
                            <a:srgbClr val="FFFFFF"/>
                          </a:solidFill>
                        </a:rPr>
                        <a:t>Vulnerability/resilience</a:t>
                      </a:r>
                      <a:r>
                        <a:rPr lang="en-US" sz="2200" baseline="0" dirty="0" smtClean="0">
                          <a:solidFill>
                            <a:srgbClr val="FFFFFF"/>
                          </a:solidFill>
                        </a:rPr>
                        <a:t> unchanged</a:t>
                      </a:r>
                      <a:endParaRPr lang="en-US" sz="2200" dirty="0">
                        <a:solidFill>
                          <a:srgbClr val="FFFFFF"/>
                        </a:solidFill>
                      </a:endParaRPr>
                    </a:p>
                  </a:txBody>
                  <a:tcPr anchor="ctr">
                    <a:solidFill>
                      <a:srgbClr val="E59986"/>
                    </a:solidFill>
                  </a:tcPr>
                </a:tc>
                <a:tc>
                  <a:txBody>
                    <a:bodyPr/>
                    <a:lstStyle/>
                    <a:p>
                      <a:pPr algn="ctr"/>
                      <a:r>
                        <a:rPr lang="en-US" sz="2200" dirty="0" smtClean="0">
                          <a:solidFill>
                            <a:srgbClr val="FFFFFF"/>
                          </a:solidFill>
                        </a:rPr>
                        <a:t>Vulnerability</a:t>
                      </a:r>
                      <a:r>
                        <a:rPr lang="en-US" sz="2200" dirty="0" smtClean="0">
                          <a:solidFill>
                            <a:srgbClr val="FFFFFF"/>
                          </a:solidFill>
                          <a:latin typeface="Wingdings"/>
                          <a:ea typeface="Wingdings"/>
                          <a:cs typeface="Wingdings"/>
                          <a:sym typeface="Wingdings"/>
                        </a:rPr>
                        <a:t> </a:t>
                      </a:r>
                      <a:r>
                        <a:rPr lang="en-US" sz="2200" dirty="0" smtClean="0">
                          <a:solidFill>
                            <a:srgbClr val="FFFFFF"/>
                          </a:solidFill>
                        </a:rPr>
                        <a:t>Resilience</a:t>
                      </a:r>
                      <a:r>
                        <a:rPr lang="en-US" sz="2200" dirty="0" smtClean="0">
                          <a:solidFill>
                            <a:srgbClr val="FFFFFF"/>
                          </a:solidFill>
                          <a:latin typeface="Wingdings"/>
                          <a:ea typeface="Wingdings"/>
                          <a:cs typeface="Wingdings"/>
                          <a:sym typeface="Wingdings"/>
                        </a:rPr>
                        <a:t></a:t>
                      </a:r>
                      <a:endParaRPr lang="en-US" sz="2200" dirty="0">
                        <a:solidFill>
                          <a:srgbClr val="FFFFFF"/>
                        </a:solidFill>
                      </a:endParaRPr>
                    </a:p>
                  </a:txBody>
                  <a:tcPr anchor="ctr">
                    <a:solidFill>
                      <a:srgbClr val="C0504E"/>
                    </a:solidFill>
                  </a:tcPr>
                </a:tc>
              </a:tr>
              <a:tr h="1440160">
                <a:tc>
                  <a:txBody>
                    <a:bodyPr/>
                    <a:lstStyle/>
                    <a:p>
                      <a:r>
                        <a:rPr lang="en-US" sz="2400" b="1" dirty="0" smtClean="0">
                          <a:solidFill>
                            <a:schemeClr val="bg1"/>
                          </a:solidFill>
                        </a:rPr>
                        <a:t>Decline in well-being</a:t>
                      </a:r>
                      <a:r>
                        <a:rPr lang="en-US" sz="2400" b="1" baseline="0" dirty="0" smtClean="0">
                          <a:solidFill>
                            <a:schemeClr val="bg1"/>
                          </a:solidFill>
                        </a:rPr>
                        <a:t> / greater losses</a:t>
                      </a:r>
                      <a:endParaRPr lang="en-US" sz="2400" b="1" dirty="0">
                        <a:solidFill>
                          <a:schemeClr val="bg1"/>
                        </a:solidFill>
                      </a:endParaRPr>
                    </a:p>
                  </a:txBody>
                  <a:tcPr anchor="ctr">
                    <a:solidFill>
                      <a:schemeClr val="bg1">
                        <a:lumMod val="65000"/>
                      </a:schemeClr>
                    </a:solidFill>
                  </a:tcPr>
                </a:tc>
                <a:tc>
                  <a:txBody>
                    <a:bodyPr/>
                    <a:lstStyle/>
                    <a:p>
                      <a:pPr algn="ctr"/>
                      <a:r>
                        <a:rPr lang="en-US" sz="2400" dirty="0" smtClean="0">
                          <a:solidFill>
                            <a:srgbClr val="FFFFFF"/>
                          </a:solidFill>
                        </a:rPr>
                        <a:t>No or imperfect adaptation</a:t>
                      </a:r>
                      <a:endParaRPr lang="en-US" sz="2400" dirty="0">
                        <a:solidFill>
                          <a:srgbClr val="FFFFFF"/>
                        </a:solidFill>
                      </a:endParaRPr>
                    </a:p>
                  </a:txBody>
                  <a:tcPr anchor="ctr">
                    <a:noFill/>
                  </a:tcPr>
                </a:tc>
                <a:tc>
                  <a:txBody>
                    <a:bodyPr/>
                    <a:lstStyle/>
                    <a:p>
                      <a:pPr algn="ctr"/>
                      <a:r>
                        <a:rPr lang="en-US" sz="2200" dirty="0" smtClean="0">
                          <a:solidFill>
                            <a:srgbClr val="FFFFFF"/>
                          </a:solidFill>
                        </a:rPr>
                        <a:t>Vulnerability</a:t>
                      </a:r>
                      <a:r>
                        <a:rPr lang="en-US" sz="2200" dirty="0" smtClean="0">
                          <a:solidFill>
                            <a:srgbClr val="FFFFFF"/>
                          </a:solidFill>
                          <a:latin typeface="Wingdings"/>
                          <a:ea typeface="Wingdings"/>
                          <a:cs typeface="Wingdings"/>
                          <a:sym typeface="Wingdings"/>
                        </a:rPr>
                        <a:t> </a:t>
                      </a:r>
                      <a:r>
                        <a:rPr lang="en-US" sz="2200" dirty="0" smtClean="0">
                          <a:solidFill>
                            <a:srgbClr val="FFFFFF"/>
                          </a:solidFill>
                        </a:rPr>
                        <a:t>Resilience</a:t>
                      </a:r>
                      <a:r>
                        <a:rPr lang="en-US" sz="2200" dirty="0" smtClean="0">
                          <a:solidFill>
                            <a:srgbClr val="FFFFFF"/>
                          </a:solidFill>
                          <a:latin typeface="Wingdings"/>
                          <a:ea typeface="Wingdings"/>
                          <a:cs typeface="Wingdings"/>
                          <a:sym typeface="Wingdings"/>
                        </a:rPr>
                        <a:t></a:t>
                      </a:r>
                      <a:endParaRPr lang="en-US" sz="2200" dirty="0">
                        <a:solidFill>
                          <a:srgbClr val="FFFFFF"/>
                        </a:solidFill>
                      </a:endParaRPr>
                    </a:p>
                  </a:txBody>
                  <a:tcPr anchor="ctr">
                    <a:solidFill>
                      <a:srgbClr val="C0504D"/>
                    </a:solidFill>
                  </a:tcPr>
                </a:tc>
                <a:tc>
                  <a:txBody>
                    <a:bodyPr/>
                    <a:lstStyle/>
                    <a:p>
                      <a:pPr algn="ctr"/>
                      <a:r>
                        <a:rPr lang="en-US" sz="2200" dirty="0" smtClean="0">
                          <a:solidFill>
                            <a:srgbClr val="FFFFFF"/>
                          </a:solidFill>
                        </a:rPr>
                        <a:t>Maladaptation</a:t>
                      </a:r>
                      <a:endParaRPr lang="en-US" sz="2200" dirty="0">
                        <a:solidFill>
                          <a:srgbClr val="FFFFFF"/>
                        </a:solidFill>
                      </a:endParaRPr>
                    </a:p>
                  </a:txBody>
                  <a:tcPr anchor="ctr">
                    <a:solidFill>
                      <a:srgbClr val="FF0000"/>
                    </a:solidFill>
                  </a:tcPr>
                </a:tc>
              </a:tr>
            </a:tbl>
          </a:graphicData>
        </a:graphic>
      </p:graphicFrame>
      <p:sp>
        <p:nvSpPr>
          <p:cNvPr id="5" name="TextBox 4"/>
          <p:cNvSpPr txBox="1">
            <a:spLocks noChangeArrowheads="1"/>
          </p:cNvSpPr>
          <p:nvPr/>
        </p:nvSpPr>
        <p:spPr bwMode="auto">
          <a:xfrm>
            <a:off x="2433572" y="2217564"/>
            <a:ext cx="3816350" cy="1016000"/>
          </a:xfrm>
          <a:prstGeom prst="rect">
            <a:avLst/>
          </a:prstGeom>
          <a:solidFill>
            <a:srgbClr val="FFFF00">
              <a:alpha val="79999"/>
            </a:srgbClr>
          </a:solidFill>
          <a:ln>
            <a:noFill/>
          </a:ln>
        </p:spPr>
        <p:txBody>
          <a:bodyPr>
            <a:spAutoFit/>
          </a:bodyPr>
          <a:lstStyle>
            <a:lvl1pPr eaLnBrk="0">
              <a:defRPr sz="1200">
                <a:solidFill>
                  <a:srgbClr val="000000"/>
                </a:solidFill>
                <a:latin typeface="Helvetica" charset="0"/>
                <a:ea typeface="ＭＳ Ｐゴシック" charset="-128"/>
                <a:sym typeface="Helvetica" charset="0"/>
              </a:defRPr>
            </a:lvl1pPr>
            <a:lvl2pPr marL="742950" indent="-285750" eaLnBrk="0">
              <a:defRPr sz="1200">
                <a:solidFill>
                  <a:srgbClr val="000000"/>
                </a:solidFill>
                <a:latin typeface="Helvetica" charset="0"/>
                <a:ea typeface="ＭＳ Ｐゴシック" charset="-128"/>
                <a:sym typeface="Helvetica" charset="0"/>
              </a:defRPr>
            </a:lvl2pPr>
            <a:lvl3pPr marL="1143000" indent="-228600" eaLnBrk="0">
              <a:defRPr sz="1200">
                <a:solidFill>
                  <a:srgbClr val="000000"/>
                </a:solidFill>
                <a:latin typeface="Helvetica" charset="0"/>
                <a:ea typeface="ＭＳ Ｐゴシック" charset="-128"/>
                <a:sym typeface="Helvetica" charset="0"/>
              </a:defRPr>
            </a:lvl3pPr>
            <a:lvl4pPr marL="1600200" indent="-228600" eaLnBrk="0">
              <a:defRPr sz="1200">
                <a:solidFill>
                  <a:srgbClr val="000000"/>
                </a:solidFill>
                <a:latin typeface="Helvetica" charset="0"/>
                <a:ea typeface="ＭＳ Ｐゴシック" charset="-128"/>
                <a:sym typeface="Helvetica" charset="0"/>
              </a:defRPr>
            </a:lvl4pPr>
            <a:lvl5pPr marL="2057400" indent="-228600" eaLnBrk="0">
              <a:defRPr sz="1200">
                <a:solidFill>
                  <a:srgbClr val="000000"/>
                </a:solidFill>
                <a:latin typeface="Helvetica" charset="0"/>
                <a:ea typeface="ＭＳ Ｐゴシック" charset="-128"/>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9pPr>
          </a:lstStyle>
          <a:p>
            <a:pPr algn="r" eaLnBrk="1"/>
            <a:r>
              <a:rPr lang="en-US" altLang="en-US" sz="2000"/>
              <a:t>Is all improvement due to hazard reduction, or is some result of effective adaptation?</a:t>
            </a:r>
          </a:p>
        </p:txBody>
      </p:sp>
      <p:sp>
        <p:nvSpPr>
          <p:cNvPr id="3" name="Left Arrow 2"/>
          <p:cNvSpPr/>
          <p:nvPr/>
        </p:nvSpPr>
        <p:spPr>
          <a:xfrm>
            <a:off x="6249922" y="2537673"/>
            <a:ext cx="676405" cy="375781"/>
          </a:xfrm>
          <a:prstGeom prst="lef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utoShape 2"/>
          <p:cNvSpPr>
            <a:spLocks/>
          </p:cNvSpPr>
          <p:nvPr/>
        </p:nvSpPr>
        <p:spPr bwMode="auto">
          <a:xfrm>
            <a:off x="179388" y="115888"/>
            <a:ext cx="8823325"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ctr" defTabSz="957263">
              <a:buClr>
                <a:srgbClr val="6095C9"/>
              </a:buClr>
              <a:buFont typeface="Calibri" charset="0"/>
              <a:buNone/>
              <a:defRPr/>
            </a:pPr>
            <a:r>
              <a:rPr lang="en-US" sz="3200" b="1" dirty="0" smtClean="0">
                <a:solidFill>
                  <a:schemeClr val="accent1"/>
                </a:solidFill>
                <a:latin typeface="Arial"/>
                <a:ea typeface="ＭＳ Ｐゴシック" charset="0"/>
                <a:cs typeface="Arial"/>
                <a:sym typeface="Calibri" charset="0"/>
              </a:rPr>
              <a:t>Narratives of adaptation success/failure</a:t>
            </a:r>
            <a:endParaRPr lang="en-US" sz="3200" dirty="0">
              <a:solidFill>
                <a:schemeClr val="accent1"/>
              </a:solidFill>
              <a:latin typeface="Arial"/>
              <a:ea typeface="ＭＳ Ｐゴシック" charset="0"/>
              <a:cs typeface="Arial"/>
            </a:endParaRPr>
          </a:p>
        </p:txBody>
      </p:sp>
    </p:spTree>
    <p:extLst>
      <p:ext uri="{BB962C8B-B14F-4D97-AF65-F5344CB8AC3E}">
        <p14:creationId xmlns:p14="http://schemas.microsoft.com/office/powerpoint/2010/main" val="152323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319088" y="77788"/>
            <a:ext cx="8515350" cy="581025"/>
          </a:xfrm>
        </p:spPr>
        <p:txBody>
          <a:bodyPr>
            <a:normAutofit/>
          </a:bodyPr>
          <a:lstStyle/>
          <a:p>
            <a:pPr defTabSz="914400" eaLnBrk="1">
              <a:defRPr/>
            </a:pPr>
            <a:r>
              <a:rPr lang="en-US" sz="3200" b="1" dirty="0" smtClean="0">
                <a:solidFill>
                  <a:srgbClr val="0070C0"/>
                </a:solidFill>
                <a:latin typeface="Calibri" charset="0"/>
                <a:cs typeface="Calibri" charset="0"/>
                <a:sym typeface="Calibri" charset="0"/>
              </a:rPr>
              <a:t>Well, the end of a geological era</a:t>
            </a:r>
            <a:endParaRPr lang="en-US" sz="3200" b="1" dirty="0" smtClean="0">
              <a:solidFill>
                <a:srgbClr val="0070C0"/>
              </a:solidFill>
            </a:endParaRPr>
          </a:p>
        </p:txBody>
      </p:sp>
      <p:sp>
        <p:nvSpPr>
          <p:cNvPr id="51202" name="AutoShape 2"/>
          <p:cNvSpPr>
            <a:spLocks/>
          </p:cNvSpPr>
          <p:nvPr/>
        </p:nvSpPr>
        <p:spPr bwMode="auto">
          <a:xfrm>
            <a:off x="215900" y="6010275"/>
            <a:ext cx="8763000" cy="736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63500" tIns="63500" rIns="63500" bIns="63500"/>
          <a:lstStyle/>
          <a:p>
            <a:pPr marL="46038" defTabSz="914400">
              <a:buClr>
                <a:srgbClr val="000000"/>
              </a:buClr>
              <a:buFont typeface="Arial" charset="0"/>
              <a:buNone/>
              <a:defRPr/>
            </a:pPr>
            <a:r>
              <a:rPr lang="en-US" sz="1400">
                <a:latin typeface="Arial" charset="0"/>
                <a:cs typeface="Arial" charset="0"/>
                <a:sym typeface="Arial" charset="0"/>
              </a:rPr>
              <a:t>Global temperature variation since the last ice age 20,000 years ago, extended until 2100 for a medium emissions scenario with about 3 degrees of global warming. Graph: Jos Hagelaars, via RealClimate: http://www.realclimate.org/index.php/archives/2013/09/paleoclimate-the-end-of-the-holocene/</a:t>
            </a:r>
            <a:endParaRPr lang="en-US">
              <a:cs typeface="Helvetica" charset="0"/>
            </a:endParaRPr>
          </a:p>
        </p:txBody>
      </p:sp>
      <p:pic>
        <p:nvPicPr>
          <p:cNvPr id="51203" name="Picture 3" descr="shakun_marcott_hadcrut4_a1b_eng.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330325" y="896938"/>
            <a:ext cx="6034088" cy="4787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1204" name="AutoShape 4"/>
          <p:cNvSpPr>
            <a:spLocks/>
          </p:cNvSpPr>
          <p:nvPr/>
        </p:nvSpPr>
        <p:spPr bwMode="auto">
          <a:xfrm>
            <a:off x="1887538" y="1200150"/>
            <a:ext cx="2076450" cy="394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8F00">
              <a:alpha val="30196"/>
            </a:srgbClr>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buFont typeface="Calibri" charset="0"/>
              <a:buNone/>
              <a:defRPr/>
            </a:pPr>
            <a:endParaRPr lang="en-US" sz="1800">
              <a:latin typeface="Arial" charset="0"/>
              <a:cs typeface="Arial" charset="0"/>
              <a:sym typeface="Arial" charset="0"/>
            </a:endParaRPr>
          </a:p>
        </p:txBody>
      </p:sp>
      <p:sp>
        <p:nvSpPr>
          <p:cNvPr id="51205" name="AutoShape 5"/>
          <p:cNvSpPr>
            <a:spLocks/>
          </p:cNvSpPr>
          <p:nvPr/>
        </p:nvSpPr>
        <p:spPr bwMode="auto">
          <a:xfrm>
            <a:off x="3962400" y="1200150"/>
            <a:ext cx="2682875" cy="394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73CF">
              <a:alpha val="30196"/>
            </a:srgbClr>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buFont typeface="Calibri" charset="0"/>
              <a:buNone/>
              <a:defRPr/>
            </a:pPr>
            <a:endParaRPr lang="en-US" sz="1800">
              <a:latin typeface="Arial" charset="0"/>
              <a:cs typeface="Arial" charset="0"/>
              <a:sym typeface="Arial" charset="0"/>
            </a:endParaRPr>
          </a:p>
        </p:txBody>
      </p:sp>
      <p:sp>
        <p:nvSpPr>
          <p:cNvPr id="51206" name="AutoShape 6"/>
          <p:cNvSpPr>
            <a:spLocks/>
          </p:cNvSpPr>
          <p:nvPr/>
        </p:nvSpPr>
        <p:spPr bwMode="auto">
          <a:xfrm>
            <a:off x="6646863" y="1200150"/>
            <a:ext cx="506412" cy="3949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2600">
              <a:alpha val="30196"/>
            </a:srgbClr>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buFont typeface="Calibri" charset="0"/>
              <a:buNone/>
              <a:defRPr/>
            </a:pPr>
            <a:endParaRPr lang="en-US" sz="1800">
              <a:latin typeface="Arial" charset="0"/>
              <a:cs typeface="Arial" charset="0"/>
              <a:sym typeface="Arial" charset="0"/>
            </a:endParaRPr>
          </a:p>
        </p:txBody>
      </p:sp>
      <p:sp>
        <p:nvSpPr>
          <p:cNvPr id="51207" name="AutoShape 7"/>
          <p:cNvSpPr>
            <a:spLocks/>
          </p:cNvSpPr>
          <p:nvPr/>
        </p:nvSpPr>
        <p:spPr bwMode="auto">
          <a:xfrm>
            <a:off x="2089150" y="1555750"/>
            <a:ext cx="1727200"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buFont typeface="Arial" charset="0"/>
              <a:buNone/>
              <a:defRPr/>
            </a:pPr>
            <a:r>
              <a:rPr lang="en-US" sz="1400">
                <a:latin typeface="Arial" charset="0"/>
                <a:cs typeface="Arial" charset="0"/>
                <a:sym typeface="Arial" charset="0"/>
              </a:rPr>
              <a:t>Pleistocene</a:t>
            </a:r>
            <a:endParaRPr lang="en-US">
              <a:cs typeface="Helvetica" charset="0"/>
            </a:endParaRPr>
          </a:p>
        </p:txBody>
      </p:sp>
      <p:sp>
        <p:nvSpPr>
          <p:cNvPr id="51208" name="AutoShape 8"/>
          <p:cNvSpPr>
            <a:spLocks/>
          </p:cNvSpPr>
          <p:nvPr/>
        </p:nvSpPr>
        <p:spPr bwMode="auto">
          <a:xfrm>
            <a:off x="4468813" y="1555750"/>
            <a:ext cx="1727200"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buFont typeface="Arial" charset="0"/>
              <a:buNone/>
              <a:defRPr/>
            </a:pPr>
            <a:r>
              <a:rPr lang="en-US" sz="1400">
                <a:latin typeface="Arial" charset="0"/>
                <a:cs typeface="Arial" charset="0"/>
                <a:sym typeface="Arial" charset="0"/>
              </a:rPr>
              <a:t>Holocene</a:t>
            </a:r>
            <a:endParaRPr lang="en-US">
              <a:cs typeface="Helvetica" charset="0"/>
            </a:endParaRPr>
          </a:p>
        </p:txBody>
      </p:sp>
      <p:sp>
        <p:nvSpPr>
          <p:cNvPr id="51209" name="AutoShape 9"/>
          <p:cNvSpPr>
            <a:spLocks/>
          </p:cNvSpPr>
          <p:nvPr/>
        </p:nvSpPr>
        <p:spPr bwMode="auto">
          <a:xfrm>
            <a:off x="7597775" y="1555750"/>
            <a:ext cx="1371600" cy="279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buFont typeface="Arial" charset="0"/>
              <a:buNone/>
              <a:defRPr/>
            </a:pPr>
            <a:r>
              <a:rPr lang="en-US" sz="1400">
                <a:latin typeface="Arial" charset="0"/>
                <a:cs typeface="Arial" charset="0"/>
                <a:sym typeface="Arial" charset="0"/>
              </a:rPr>
              <a:t>Anthropocene</a:t>
            </a:r>
            <a:endParaRPr lang="en-US">
              <a:cs typeface="Helvetica" charset="0"/>
            </a:endParaRPr>
          </a:p>
        </p:txBody>
      </p:sp>
      <p:sp>
        <p:nvSpPr>
          <p:cNvPr id="51210" name="Line 10"/>
          <p:cNvSpPr>
            <a:spLocks noChangeShapeType="1"/>
          </p:cNvSpPr>
          <p:nvPr/>
        </p:nvSpPr>
        <p:spPr bwMode="auto">
          <a:xfrm flipH="1">
            <a:off x="6951663" y="1757363"/>
            <a:ext cx="555625" cy="101600"/>
          </a:xfrm>
          <a:prstGeom prst="line">
            <a:avLst/>
          </a:prstGeom>
          <a:noFill/>
          <a:ln w="12700" cap="flat" cmpd="sng">
            <a:solidFill>
              <a:srgbClr val="000000"/>
            </a:solidFill>
            <a:prstDash val="solid"/>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US">
              <a:cs typeface="Helvetica" charset="0"/>
            </a:endParaRPr>
          </a:p>
        </p:txBody>
      </p:sp>
      <p:sp>
        <p:nvSpPr>
          <p:cNvPr id="51211" name="AutoShape 11"/>
          <p:cNvSpPr>
            <a:spLocks/>
          </p:cNvSpPr>
          <p:nvPr/>
        </p:nvSpPr>
        <p:spPr bwMode="auto">
          <a:xfrm>
            <a:off x="8759825" y="6454775"/>
            <a:ext cx="346075" cy="38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914400">
              <a:defRPr/>
            </a:pPr>
            <a:fld id="{3B52D174-617C-514C-A935-367F3ED6006E}" type="slidenum">
              <a:rPr lang="en-US" sz="1800">
                <a:latin typeface="Calibri" charset="0"/>
                <a:cs typeface="Calibri" charset="0"/>
                <a:sym typeface="Calibri" charset="0"/>
              </a:rPr>
              <a:pPr algn="r" defTabSz="914400">
                <a:defRPr/>
              </a:pPr>
              <a:t>2</a:t>
            </a:fld>
            <a:endParaRPr lang="en-US">
              <a:cs typeface="Helvetica" charset="0"/>
            </a:endParaRPr>
          </a:p>
        </p:txBody>
      </p:sp>
    </p:spTree>
    <p:extLst>
      <p:ext uri="{BB962C8B-B14F-4D97-AF65-F5344CB8AC3E}">
        <p14:creationId xmlns:p14="http://schemas.microsoft.com/office/powerpoint/2010/main" val="255158700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40982038"/>
              </p:ext>
            </p:extLst>
          </p:nvPr>
        </p:nvGraphicFramePr>
        <p:xfrm>
          <a:off x="107504" y="908720"/>
          <a:ext cx="8784976" cy="540060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2196244"/>
                <a:gridCol w="2196244"/>
                <a:gridCol w="2196244"/>
                <a:gridCol w="2196244"/>
              </a:tblGrid>
              <a:tr h="1080120">
                <a:tc>
                  <a:txBody>
                    <a:bodyPr/>
                    <a:lstStyle/>
                    <a:p>
                      <a:pPr algn="r"/>
                      <a:endParaRPr lang="en-US" sz="2400" dirty="0" smtClean="0"/>
                    </a:p>
                  </a:txBody>
                  <a:tcPr>
                    <a:solidFill>
                      <a:schemeClr val="bg1"/>
                    </a:solidFill>
                  </a:tcPr>
                </a:tc>
                <a:tc>
                  <a:txBody>
                    <a:bodyPr/>
                    <a:lstStyle/>
                    <a:p>
                      <a:pPr algn="ctr"/>
                      <a:r>
                        <a:rPr lang="en-US" sz="2400" dirty="0" smtClean="0"/>
                        <a:t>Hazards</a:t>
                      </a:r>
                      <a:r>
                        <a:rPr lang="en-US" sz="2400" baseline="0" dirty="0" smtClean="0"/>
                        <a:t> i</a:t>
                      </a:r>
                      <a:r>
                        <a:rPr lang="en-US" sz="2400" dirty="0" smtClean="0"/>
                        <a:t>ntensified</a:t>
                      </a:r>
                      <a:endParaRPr lang="en-US" sz="2400" dirty="0"/>
                    </a:p>
                  </a:txBody>
                  <a:tcPr anchor="ctr">
                    <a:solidFill>
                      <a:schemeClr val="tx1">
                        <a:lumMod val="65000"/>
                        <a:lumOff val="35000"/>
                      </a:schemeClr>
                    </a:solidFill>
                  </a:tcPr>
                </a:tc>
                <a:tc>
                  <a:txBody>
                    <a:bodyPr/>
                    <a:lstStyle/>
                    <a:p>
                      <a:pPr algn="ctr"/>
                      <a:r>
                        <a:rPr lang="en-US" sz="2400" dirty="0" smtClean="0"/>
                        <a:t>Hazards</a:t>
                      </a:r>
                      <a:r>
                        <a:rPr lang="en-US" sz="2400" baseline="0" dirty="0" smtClean="0"/>
                        <a:t> u</a:t>
                      </a:r>
                      <a:r>
                        <a:rPr lang="en-US" sz="2400" dirty="0" smtClean="0"/>
                        <a:t>nchanged</a:t>
                      </a:r>
                      <a:endParaRPr lang="en-US" sz="2400" dirty="0"/>
                    </a:p>
                  </a:txBody>
                  <a:tcPr anchor="ctr">
                    <a:solidFill>
                      <a:schemeClr val="tx1">
                        <a:lumMod val="50000"/>
                        <a:lumOff val="50000"/>
                      </a:schemeClr>
                    </a:solidFill>
                  </a:tcPr>
                </a:tc>
                <a:tc>
                  <a:txBody>
                    <a:bodyPr/>
                    <a:lstStyle/>
                    <a:p>
                      <a:pPr algn="ctr"/>
                      <a:r>
                        <a:rPr lang="en-US" sz="2400" dirty="0" smtClean="0"/>
                        <a:t>Hazards</a:t>
                      </a:r>
                      <a:r>
                        <a:rPr lang="en-US" sz="2400" baseline="0" dirty="0" smtClean="0"/>
                        <a:t> r</a:t>
                      </a:r>
                      <a:r>
                        <a:rPr lang="en-US" sz="2400" dirty="0" smtClean="0"/>
                        <a:t>educed</a:t>
                      </a:r>
                      <a:endParaRPr lang="en-US" sz="2400" dirty="0"/>
                    </a:p>
                  </a:txBody>
                  <a:tcPr anchor="ctr">
                    <a:solidFill>
                      <a:schemeClr val="bg1">
                        <a:lumMod val="65000"/>
                      </a:schemeClr>
                    </a:solidFill>
                  </a:tcPr>
                </a:tc>
              </a:tr>
              <a:tr h="1440160">
                <a:tc>
                  <a:txBody>
                    <a:bodyPr/>
                    <a:lstStyle/>
                    <a:p>
                      <a:r>
                        <a:rPr lang="en-US" sz="2400" b="1" dirty="0" smtClean="0">
                          <a:solidFill>
                            <a:schemeClr val="bg1"/>
                          </a:solidFill>
                        </a:rPr>
                        <a:t>Improved well-being / reduced</a:t>
                      </a:r>
                      <a:r>
                        <a:rPr lang="en-US" sz="2400" b="1" baseline="0" dirty="0" smtClean="0">
                          <a:solidFill>
                            <a:schemeClr val="bg1"/>
                          </a:solidFill>
                        </a:rPr>
                        <a:t> losses</a:t>
                      </a:r>
                      <a:endParaRPr lang="en-US" sz="2400" b="1" dirty="0">
                        <a:solidFill>
                          <a:schemeClr val="bg1"/>
                        </a:solidFill>
                      </a:endParaRPr>
                    </a:p>
                  </a:txBody>
                  <a:tcPr anchor="ctr">
                    <a:solidFill>
                      <a:schemeClr val="tx1">
                        <a:lumMod val="65000"/>
                        <a:lumOff val="35000"/>
                      </a:schemeClr>
                    </a:solidFill>
                  </a:tcPr>
                </a:tc>
                <a:tc>
                  <a:txBody>
                    <a:bodyPr/>
                    <a:lstStyle/>
                    <a:p>
                      <a:pPr algn="ctr"/>
                      <a:r>
                        <a:rPr lang="en-US" sz="2400" dirty="0" smtClean="0">
                          <a:solidFill>
                            <a:srgbClr val="FFFFFF"/>
                          </a:solidFill>
                        </a:rPr>
                        <a:t>Adaptation success</a:t>
                      </a:r>
                      <a:endParaRPr lang="en-US" sz="2400" dirty="0">
                        <a:solidFill>
                          <a:srgbClr val="FFFFFF"/>
                        </a:solidFill>
                      </a:endParaRPr>
                    </a:p>
                  </a:txBody>
                  <a:tcPr anchor="ctr">
                    <a:noFill/>
                  </a:tcPr>
                </a:tc>
                <a:tc>
                  <a:txBody>
                    <a:bodyPr/>
                    <a:lstStyle/>
                    <a:p>
                      <a:pPr algn="ctr"/>
                      <a:r>
                        <a:rPr lang="en-US" sz="2400" dirty="0" smtClean="0">
                          <a:solidFill>
                            <a:srgbClr val="FFFFFF"/>
                          </a:solidFill>
                        </a:rPr>
                        <a:t>Increased resilience</a:t>
                      </a:r>
                      <a:endParaRPr lang="en-US" sz="2400" dirty="0">
                        <a:solidFill>
                          <a:srgbClr val="FFFFFF"/>
                        </a:solidFill>
                      </a:endParaRPr>
                    </a:p>
                  </a:txBody>
                  <a:tcPr anchor="ctr">
                    <a:noFill/>
                  </a:tcPr>
                </a:tc>
                <a:tc>
                  <a:txBody>
                    <a:bodyPr/>
                    <a:lstStyle/>
                    <a:p>
                      <a:pPr algn="ctr"/>
                      <a:r>
                        <a:rPr lang="en-US" sz="2400" dirty="0" smtClean="0">
                          <a:solidFill>
                            <a:srgbClr val="FFFFFF"/>
                          </a:solidFill>
                        </a:rPr>
                        <a:t>Luck?</a:t>
                      </a:r>
                      <a:endParaRPr lang="en-US" sz="2400" dirty="0">
                        <a:solidFill>
                          <a:srgbClr val="FFFFFF"/>
                        </a:solidFill>
                      </a:endParaRPr>
                    </a:p>
                  </a:txBody>
                  <a:tcPr anchor="ctr">
                    <a:solidFill>
                      <a:srgbClr val="FF6500"/>
                    </a:solidFill>
                  </a:tcPr>
                </a:tc>
              </a:tr>
              <a:tr h="1440160">
                <a:tc>
                  <a:txBody>
                    <a:bodyPr/>
                    <a:lstStyle/>
                    <a:p>
                      <a:r>
                        <a:rPr lang="en-US" sz="2400" b="1" dirty="0" smtClean="0">
                          <a:solidFill>
                            <a:schemeClr val="bg1"/>
                          </a:solidFill>
                        </a:rPr>
                        <a:t>Well-being / losses unchanged</a:t>
                      </a:r>
                      <a:endParaRPr lang="en-US" sz="2400" b="1" dirty="0">
                        <a:solidFill>
                          <a:schemeClr val="bg1"/>
                        </a:solidFill>
                      </a:endParaRPr>
                    </a:p>
                  </a:txBody>
                  <a:tcPr anchor="ctr">
                    <a:solidFill>
                      <a:schemeClr val="tx1">
                        <a:lumMod val="50000"/>
                        <a:lumOff val="50000"/>
                      </a:schemeClr>
                    </a:solidFill>
                  </a:tcPr>
                </a:tc>
                <a:tc>
                  <a:txBody>
                    <a:bodyPr/>
                    <a:lstStyle/>
                    <a:p>
                      <a:pPr algn="ctr"/>
                      <a:r>
                        <a:rPr lang="en-US" sz="2400" dirty="0" smtClean="0">
                          <a:solidFill>
                            <a:srgbClr val="FFFFFF"/>
                          </a:solidFill>
                        </a:rPr>
                        <a:t>Increased resilience</a:t>
                      </a:r>
                      <a:endParaRPr lang="en-US" sz="2400" dirty="0">
                        <a:solidFill>
                          <a:srgbClr val="FFFFFF"/>
                        </a:solidFill>
                      </a:endParaRPr>
                    </a:p>
                  </a:txBody>
                  <a:tcPr anchor="ctr">
                    <a:noFill/>
                  </a:tcPr>
                </a:tc>
                <a:tc>
                  <a:txBody>
                    <a:bodyPr/>
                    <a:lstStyle/>
                    <a:p>
                      <a:pPr algn="ctr"/>
                      <a:r>
                        <a:rPr lang="en-US" sz="2200" dirty="0" smtClean="0">
                          <a:solidFill>
                            <a:srgbClr val="FFFFFF"/>
                          </a:solidFill>
                        </a:rPr>
                        <a:t>Vulnerability/resilience</a:t>
                      </a:r>
                      <a:r>
                        <a:rPr lang="en-US" sz="2200" baseline="0" dirty="0" smtClean="0">
                          <a:solidFill>
                            <a:srgbClr val="FFFFFF"/>
                          </a:solidFill>
                        </a:rPr>
                        <a:t> unchanged</a:t>
                      </a:r>
                      <a:endParaRPr lang="en-US" sz="2200" dirty="0">
                        <a:solidFill>
                          <a:srgbClr val="FFFFFF"/>
                        </a:solidFill>
                      </a:endParaRPr>
                    </a:p>
                  </a:txBody>
                  <a:tcPr anchor="ctr">
                    <a:solidFill>
                      <a:srgbClr val="E59986"/>
                    </a:solidFill>
                  </a:tcPr>
                </a:tc>
                <a:tc>
                  <a:txBody>
                    <a:bodyPr/>
                    <a:lstStyle/>
                    <a:p>
                      <a:pPr algn="ctr"/>
                      <a:r>
                        <a:rPr lang="en-US" sz="2200" dirty="0" smtClean="0">
                          <a:solidFill>
                            <a:srgbClr val="FFFFFF"/>
                          </a:solidFill>
                        </a:rPr>
                        <a:t>Vulnerability</a:t>
                      </a:r>
                      <a:r>
                        <a:rPr lang="en-US" sz="2200" dirty="0" smtClean="0">
                          <a:solidFill>
                            <a:srgbClr val="FFFFFF"/>
                          </a:solidFill>
                          <a:latin typeface="Wingdings"/>
                          <a:ea typeface="Wingdings"/>
                          <a:cs typeface="Wingdings"/>
                          <a:sym typeface="Wingdings"/>
                        </a:rPr>
                        <a:t> </a:t>
                      </a:r>
                      <a:r>
                        <a:rPr lang="en-US" sz="2200" dirty="0" smtClean="0">
                          <a:solidFill>
                            <a:srgbClr val="FFFFFF"/>
                          </a:solidFill>
                        </a:rPr>
                        <a:t>Resilience</a:t>
                      </a:r>
                      <a:r>
                        <a:rPr lang="en-US" sz="2200" dirty="0" smtClean="0">
                          <a:solidFill>
                            <a:srgbClr val="FFFFFF"/>
                          </a:solidFill>
                          <a:latin typeface="Wingdings"/>
                          <a:ea typeface="Wingdings"/>
                          <a:cs typeface="Wingdings"/>
                          <a:sym typeface="Wingdings"/>
                        </a:rPr>
                        <a:t></a:t>
                      </a:r>
                      <a:endParaRPr lang="en-US" sz="2200" dirty="0">
                        <a:solidFill>
                          <a:srgbClr val="FFFFFF"/>
                        </a:solidFill>
                      </a:endParaRPr>
                    </a:p>
                  </a:txBody>
                  <a:tcPr anchor="ctr">
                    <a:solidFill>
                      <a:srgbClr val="C0504E"/>
                    </a:solidFill>
                  </a:tcPr>
                </a:tc>
              </a:tr>
              <a:tr h="1440160">
                <a:tc>
                  <a:txBody>
                    <a:bodyPr/>
                    <a:lstStyle/>
                    <a:p>
                      <a:r>
                        <a:rPr lang="en-US" sz="2400" b="1" dirty="0" smtClean="0">
                          <a:solidFill>
                            <a:schemeClr val="bg1"/>
                          </a:solidFill>
                        </a:rPr>
                        <a:t>Decline in well-being</a:t>
                      </a:r>
                      <a:r>
                        <a:rPr lang="en-US" sz="2400" b="1" baseline="0" dirty="0" smtClean="0">
                          <a:solidFill>
                            <a:schemeClr val="bg1"/>
                          </a:solidFill>
                        </a:rPr>
                        <a:t> / greater losses</a:t>
                      </a:r>
                      <a:endParaRPr lang="en-US" sz="2400" b="1" dirty="0">
                        <a:solidFill>
                          <a:schemeClr val="bg1"/>
                        </a:solidFill>
                      </a:endParaRPr>
                    </a:p>
                  </a:txBody>
                  <a:tcPr anchor="ctr">
                    <a:solidFill>
                      <a:schemeClr val="bg1">
                        <a:lumMod val="65000"/>
                      </a:schemeClr>
                    </a:solidFill>
                  </a:tcPr>
                </a:tc>
                <a:tc>
                  <a:txBody>
                    <a:bodyPr/>
                    <a:lstStyle/>
                    <a:p>
                      <a:pPr algn="ctr"/>
                      <a:r>
                        <a:rPr lang="en-US" sz="2400" dirty="0" smtClean="0">
                          <a:solidFill>
                            <a:srgbClr val="FFFFFF"/>
                          </a:solidFill>
                        </a:rPr>
                        <a:t>No or imperfect adaptation?</a:t>
                      </a:r>
                      <a:endParaRPr lang="en-US" sz="2400" dirty="0">
                        <a:solidFill>
                          <a:srgbClr val="FFFFFF"/>
                        </a:solidFill>
                      </a:endParaRPr>
                    </a:p>
                  </a:txBody>
                  <a:tcPr anchor="ctr">
                    <a:solidFill>
                      <a:srgbClr val="FF6500"/>
                    </a:solidFill>
                  </a:tcPr>
                </a:tc>
                <a:tc>
                  <a:txBody>
                    <a:bodyPr/>
                    <a:lstStyle/>
                    <a:p>
                      <a:pPr algn="ctr"/>
                      <a:r>
                        <a:rPr lang="en-US" sz="2200" dirty="0" smtClean="0">
                          <a:solidFill>
                            <a:srgbClr val="FFFFFF"/>
                          </a:solidFill>
                        </a:rPr>
                        <a:t>Vulnerability</a:t>
                      </a:r>
                      <a:r>
                        <a:rPr lang="en-US" sz="2200" dirty="0" smtClean="0">
                          <a:solidFill>
                            <a:srgbClr val="FFFFFF"/>
                          </a:solidFill>
                          <a:latin typeface="Wingdings"/>
                          <a:ea typeface="Wingdings"/>
                          <a:cs typeface="Wingdings"/>
                          <a:sym typeface="Wingdings"/>
                        </a:rPr>
                        <a:t> </a:t>
                      </a:r>
                      <a:r>
                        <a:rPr lang="en-US" sz="2200" dirty="0" smtClean="0">
                          <a:solidFill>
                            <a:srgbClr val="FFFFFF"/>
                          </a:solidFill>
                        </a:rPr>
                        <a:t>Resilience</a:t>
                      </a:r>
                      <a:r>
                        <a:rPr lang="en-US" sz="2200" dirty="0" smtClean="0">
                          <a:solidFill>
                            <a:srgbClr val="FFFFFF"/>
                          </a:solidFill>
                          <a:latin typeface="Wingdings"/>
                          <a:ea typeface="Wingdings"/>
                          <a:cs typeface="Wingdings"/>
                          <a:sym typeface="Wingdings"/>
                        </a:rPr>
                        <a:t></a:t>
                      </a:r>
                      <a:endParaRPr lang="en-US" sz="2200" dirty="0">
                        <a:solidFill>
                          <a:srgbClr val="FFFFFF"/>
                        </a:solidFill>
                      </a:endParaRPr>
                    </a:p>
                  </a:txBody>
                  <a:tcPr anchor="ctr">
                    <a:solidFill>
                      <a:srgbClr val="C0504D"/>
                    </a:solidFill>
                  </a:tcPr>
                </a:tc>
                <a:tc>
                  <a:txBody>
                    <a:bodyPr/>
                    <a:lstStyle/>
                    <a:p>
                      <a:pPr algn="ctr"/>
                      <a:r>
                        <a:rPr lang="en-US" sz="2200" dirty="0" smtClean="0">
                          <a:solidFill>
                            <a:srgbClr val="FFFFFF"/>
                          </a:solidFill>
                        </a:rPr>
                        <a:t>Maladaptation</a:t>
                      </a:r>
                      <a:endParaRPr lang="en-US" sz="2200" dirty="0">
                        <a:solidFill>
                          <a:srgbClr val="FFFFFF"/>
                        </a:solidFill>
                      </a:endParaRPr>
                    </a:p>
                  </a:txBody>
                  <a:tcPr anchor="ctr">
                    <a:solidFill>
                      <a:srgbClr val="FF0000"/>
                    </a:solidFill>
                  </a:tcPr>
                </a:tc>
              </a:tr>
            </a:tbl>
          </a:graphicData>
        </a:graphic>
      </p:graphicFrame>
      <p:sp>
        <p:nvSpPr>
          <p:cNvPr id="6" name="TextBox 5"/>
          <p:cNvSpPr txBox="1">
            <a:spLocks noChangeArrowheads="1"/>
          </p:cNvSpPr>
          <p:nvPr/>
        </p:nvSpPr>
        <p:spPr bwMode="auto">
          <a:xfrm>
            <a:off x="2925241" y="2947032"/>
            <a:ext cx="4103687" cy="1323975"/>
          </a:xfrm>
          <a:prstGeom prst="rect">
            <a:avLst/>
          </a:prstGeom>
          <a:solidFill>
            <a:srgbClr val="FFFF00"/>
          </a:solidFill>
          <a:ln>
            <a:noFill/>
          </a:ln>
        </p:spPr>
        <p:txBody>
          <a:bodyPr>
            <a:spAutoFit/>
          </a:bodyPr>
          <a:lstStyle>
            <a:lvl1pPr eaLnBrk="0">
              <a:defRPr sz="1200">
                <a:solidFill>
                  <a:srgbClr val="000000"/>
                </a:solidFill>
                <a:latin typeface="Helvetica" charset="0"/>
                <a:ea typeface="ＭＳ Ｐゴシック" charset="-128"/>
                <a:sym typeface="Helvetica" charset="0"/>
              </a:defRPr>
            </a:lvl1pPr>
            <a:lvl2pPr marL="742950" indent="-285750" eaLnBrk="0">
              <a:defRPr sz="1200">
                <a:solidFill>
                  <a:srgbClr val="000000"/>
                </a:solidFill>
                <a:latin typeface="Helvetica" charset="0"/>
                <a:ea typeface="ＭＳ Ｐゴシック" charset="-128"/>
                <a:sym typeface="Helvetica" charset="0"/>
              </a:defRPr>
            </a:lvl2pPr>
            <a:lvl3pPr marL="1143000" indent="-228600" eaLnBrk="0">
              <a:defRPr sz="1200">
                <a:solidFill>
                  <a:srgbClr val="000000"/>
                </a:solidFill>
                <a:latin typeface="Helvetica" charset="0"/>
                <a:ea typeface="ＭＳ Ｐゴシック" charset="-128"/>
                <a:sym typeface="Helvetica" charset="0"/>
              </a:defRPr>
            </a:lvl3pPr>
            <a:lvl4pPr marL="1600200" indent="-228600" eaLnBrk="0">
              <a:defRPr sz="1200">
                <a:solidFill>
                  <a:srgbClr val="000000"/>
                </a:solidFill>
                <a:latin typeface="Helvetica" charset="0"/>
                <a:ea typeface="ＭＳ Ｐゴシック" charset="-128"/>
                <a:sym typeface="Helvetica" charset="0"/>
              </a:defRPr>
            </a:lvl4pPr>
            <a:lvl5pPr marL="2057400" indent="-228600" eaLnBrk="0">
              <a:defRPr sz="1200">
                <a:solidFill>
                  <a:srgbClr val="000000"/>
                </a:solidFill>
                <a:latin typeface="Helvetica" charset="0"/>
                <a:ea typeface="ＭＳ Ｐゴシック" charset="-128"/>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9pPr>
          </a:lstStyle>
          <a:p>
            <a:pPr eaLnBrk="1"/>
            <a:r>
              <a:rPr lang="en-US" altLang="en-US" sz="2000" dirty="0"/>
              <a:t>Would decline in wellbeing have been greater without adaptation? </a:t>
            </a:r>
          </a:p>
          <a:p>
            <a:pPr eaLnBrk="1"/>
            <a:r>
              <a:rPr lang="en-US" altLang="en-US" sz="2000" dirty="0"/>
              <a:t>Very likely scenario – adaptation is not perfect</a:t>
            </a:r>
          </a:p>
        </p:txBody>
      </p:sp>
      <p:sp>
        <p:nvSpPr>
          <p:cNvPr id="9" name="Up Arrow 8"/>
          <p:cNvSpPr/>
          <p:nvPr/>
        </p:nvSpPr>
        <p:spPr>
          <a:xfrm>
            <a:off x="3356975" y="4271007"/>
            <a:ext cx="501041" cy="739404"/>
          </a:xfrm>
          <a:prstGeom prst="up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utoShape 2"/>
          <p:cNvSpPr>
            <a:spLocks/>
          </p:cNvSpPr>
          <p:nvPr/>
        </p:nvSpPr>
        <p:spPr bwMode="auto">
          <a:xfrm>
            <a:off x="179388" y="115888"/>
            <a:ext cx="8823325"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ctr" defTabSz="957263">
              <a:buClr>
                <a:srgbClr val="6095C9"/>
              </a:buClr>
              <a:buFont typeface="Calibri" charset="0"/>
              <a:buNone/>
              <a:defRPr/>
            </a:pPr>
            <a:r>
              <a:rPr lang="en-US" sz="3200" b="1" dirty="0" smtClean="0">
                <a:solidFill>
                  <a:schemeClr val="accent1"/>
                </a:solidFill>
                <a:latin typeface="Arial"/>
                <a:ea typeface="ＭＳ Ｐゴシック" charset="0"/>
                <a:cs typeface="Arial"/>
                <a:sym typeface="Calibri" charset="0"/>
              </a:rPr>
              <a:t>Narratives of adaptation success/failure</a:t>
            </a:r>
            <a:endParaRPr lang="en-US" sz="3200" dirty="0">
              <a:solidFill>
                <a:schemeClr val="accent1"/>
              </a:solidFill>
              <a:latin typeface="Arial"/>
              <a:ea typeface="ＭＳ Ｐゴシック" charset="0"/>
              <a:cs typeface="Arial"/>
            </a:endParaRPr>
          </a:p>
        </p:txBody>
      </p:sp>
    </p:spTree>
    <p:extLst>
      <p:ext uri="{BB962C8B-B14F-4D97-AF65-F5344CB8AC3E}">
        <p14:creationId xmlns:p14="http://schemas.microsoft.com/office/powerpoint/2010/main" val="1262702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67293749"/>
              </p:ext>
            </p:extLst>
          </p:nvPr>
        </p:nvGraphicFramePr>
        <p:xfrm>
          <a:off x="107504" y="908720"/>
          <a:ext cx="8784976" cy="540060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2196244"/>
                <a:gridCol w="2196244"/>
                <a:gridCol w="2196244"/>
                <a:gridCol w="2196244"/>
              </a:tblGrid>
              <a:tr h="1080120">
                <a:tc>
                  <a:txBody>
                    <a:bodyPr/>
                    <a:lstStyle/>
                    <a:p>
                      <a:pPr algn="r"/>
                      <a:endParaRPr lang="en-US" sz="2400" dirty="0" smtClean="0"/>
                    </a:p>
                  </a:txBody>
                  <a:tcPr>
                    <a:solidFill>
                      <a:schemeClr val="bg1"/>
                    </a:solidFill>
                  </a:tcPr>
                </a:tc>
                <a:tc>
                  <a:txBody>
                    <a:bodyPr/>
                    <a:lstStyle/>
                    <a:p>
                      <a:pPr algn="ctr"/>
                      <a:r>
                        <a:rPr lang="en-US" sz="2400" dirty="0" smtClean="0"/>
                        <a:t>Hazards</a:t>
                      </a:r>
                      <a:r>
                        <a:rPr lang="en-US" sz="2400" baseline="0" dirty="0" smtClean="0"/>
                        <a:t> i</a:t>
                      </a:r>
                      <a:r>
                        <a:rPr lang="en-US" sz="2400" dirty="0" smtClean="0"/>
                        <a:t>ntensified</a:t>
                      </a:r>
                      <a:endParaRPr lang="en-US" sz="2400" dirty="0"/>
                    </a:p>
                  </a:txBody>
                  <a:tcPr anchor="ctr">
                    <a:solidFill>
                      <a:schemeClr val="tx1">
                        <a:lumMod val="65000"/>
                        <a:lumOff val="35000"/>
                      </a:schemeClr>
                    </a:solidFill>
                  </a:tcPr>
                </a:tc>
                <a:tc>
                  <a:txBody>
                    <a:bodyPr/>
                    <a:lstStyle/>
                    <a:p>
                      <a:pPr algn="ctr"/>
                      <a:r>
                        <a:rPr lang="en-US" sz="2400" dirty="0" smtClean="0"/>
                        <a:t>Hazards</a:t>
                      </a:r>
                      <a:r>
                        <a:rPr lang="en-US" sz="2400" baseline="0" dirty="0" smtClean="0"/>
                        <a:t> u</a:t>
                      </a:r>
                      <a:r>
                        <a:rPr lang="en-US" sz="2400" dirty="0" smtClean="0"/>
                        <a:t>nchanged</a:t>
                      </a:r>
                      <a:endParaRPr lang="en-US" sz="2400" dirty="0"/>
                    </a:p>
                  </a:txBody>
                  <a:tcPr anchor="ctr">
                    <a:solidFill>
                      <a:schemeClr val="tx1">
                        <a:lumMod val="50000"/>
                        <a:lumOff val="50000"/>
                      </a:schemeClr>
                    </a:solidFill>
                  </a:tcPr>
                </a:tc>
                <a:tc>
                  <a:txBody>
                    <a:bodyPr/>
                    <a:lstStyle/>
                    <a:p>
                      <a:pPr algn="ctr"/>
                      <a:r>
                        <a:rPr lang="en-US" sz="2400" dirty="0" smtClean="0"/>
                        <a:t>Hazards</a:t>
                      </a:r>
                      <a:r>
                        <a:rPr lang="en-US" sz="2400" baseline="0" dirty="0" smtClean="0"/>
                        <a:t> r</a:t>
                      </a:r>
                      <a:r>
                        <a:rPr lang="en-US" sz="2400" dirty="0" smtClean="0"/>
                        <a:t>educed</a:t>
                      </a:r>
                      <a:endParaRPr lang="en-US" sz="2400" dirty="0"/>
                    </a:p>
                  </a:txBody>
                  <a:tcPr anchor="ctr">
                    <a:solidFill>
                      <a:schemeClr val="bg1">
                        <a:lumMod val="65000"/>
                      </a:schemeClr>
                    </a:solidFill>
                  </a:tcPr>
                </a:tc>
              </a:tr>
              <a:tr h="1440160">
                <a:tc>
                  <a:txBody>
                    <a:bodyPr/>
                    <a:lstStyle/>
                    <a:p>
                      <a:r>
                        <a:rPr lang="en-US" sz="2400" b="1" dirty="0" smtClean="0">
                          <a:solidFill>
                            <a:schemeClr val="bg1"/>
                          </a:solidFill>
                        </a:rPr>
                        <a:t>Improved well-being / reduced</a:t>
                      </a:r>
                      <a:r>
                        <a:rPr lang="en-US" sz="2400" b="1" baseline="0" dirty="0" smtClean="0">
                          <a:solidFill>
                            <a:schemeClr val="bg1"/>
                          </a:solidFill>
                        </a:rPr>
                        <a:t> losses</a:t>
                      </a:r>
                      <a:endParaRPr lang="en-US" sz="2400" b="1" dirty="0">
                        <a:solidFill>
                          <a:schemeClr val="bg1"/>
                        </a:solidFill>
                      </a:endParaRPr>
                    </a:p>
                  </a:txBody>
                  <a:tcPr anchor="ctr">
                    <a:solidFill>
                      <a:schemeClr val="tx1">
                        <a:lumMod val="65000"/>
                        <a:lumOff val="35000"/>
                      </a:schemeClr>
                    </a:solidFill>
                  </a:tcPr>
                </a:tc>
                <a:tc>
                  <a:txBody>
                    <a:bodyPr/>
                    <a:lstStyle/>
                    <a:p>
                      <a:pPr algn="ctr"/>
                      <a:r>
                        <a:rPr lang="en-US" sz="2200" dirty="0" smtClean="0">
                          <a:solidFill>
                            <a:srgbClr val="FFFFFF"/>
                          </a:solidFill>
                        </a:rPr>
                        <a:t>Adaptation success</a:t>
                      </a:r>
                      <a:endParaRPr lang="en-US" sz="2200" dirty="0">
                        <a:solidFill>
                          <a:srgbClr val="FFFFFF"/>
                        </a:solidFill>
                      </a:endParaRPr>
                    </a:p>
                  </a:txBody>
                  <a:tcPr anchor="ctr">
                    <a:solidFill>
                      <a:srgbClr val="3BA012"/>
                    </a:solidFill>
                  </a:tcPr>
                </a:tc>
                <a:tc>
                  <a:txBody>
                    <a:bodyPr/>
                    <a:lstStyle/>
                    <a:p>
                      <a:pPr algn="ctr"/>
                      <a:r>
                        <a:rPr lang="en-US" sz="2200" dirty="0" smtClean="0">
                          <a:solidFill>
                            <a:srgbClr val="FFFFFF"/>
                          </a:solidFill>
                        </a:rPr>
                        <a:t>Vulnerability</a:t>
                      </a:r>
                      <a:r>
                        <a:rPr lang="en-US" sz="2200" dirty="0" smtClean="0">
                          <a:solidFill>
                            <a:srgbClr val="FFFFFF"/>
                          </a:solidFill>
                          <a:latin typeface="Wingdings"/>
                          <a:ea typeface="Wingdings"/>
                          <a:cs typeface="Wingdings"/>
                          <a:sym typeface="Wingdings"/>
                        </a:rPr>
                        <a:t></a:t>
                      </a:r>
                      <a:r>
                        <a:rPr lang="en-US" sz="2200" baseline="0" dirty="0" smtClean="0">
                          <a:solidFill>
                            <a:srgbClr val="FFFFFF"/>
                          </a:solidFill>
                          <a:latin typeface="+mn-lt"/>
                          <a:ea typeface="+mn-ea"/>
                          <a:cs typeface="+mn-cs"/>
                          <a:sym typeface="Wingdings"/>
                        </a:rPr>
                        <a:t> </a:t>
                      </a:r>
                      <a:r>
                        <a:rPr lang="en-US" sz="2200" dirty="0" smtClean="0">
                          <a:solidFill>
                            <a:srgbClr val="FFFFFF"/>
                          </a:solidFill>
                        </a:rPr>
                        <a:t>Resilience </a:t>
                      </a:r>
                      <a:r>
                        <a:rPr lang="en-US" sz="2200" dirty="0" smtClean="0">
                          <a:solidFill>
                            <a:srgbClr val="FFFFFF"/>
                          </a:solidFill>
                          <a:latin typeface="Wingdings"/>
                          <a:ea typeface="Wingdings"/>
                          <a:cs typeface="Wingdings"/>
                          <a:sym typeface="Wingdings"/>
                        </a:rPr>
                        <a:t></a:t>
                      </a:r>
                      <a:endParaRPr lang="en-US" sz="2200" dirty="0">
                        <a:solidFill>
                          <a:srgbClr val="FFFFFF"/>
                        </a:solidFill>
                      </a:endParaRPr>
                    </a:p>
                  </a:txBody>
                  <a:tcPr anchor="ctr">
                    <a:solidFill>
                      <a:srgbClr val="9BBB59"/>
                    </a:solidFill>
                  </a:tcPr>
                </a:tc>
                <a:tc>
                  <a:txBody>
                    <a:bodyPr/>
                    <a:lstStyle/>
                    <a:p>
                      <a:pPr algn="ctr"/>
                      <a:r>
                        <a:rPr lang="en-US" sz="2200" dirty="0" smtClean="0">
                          <a:solidFill>
                            <a:srgbClr val="FFFFFF"/>
                          </a:solidFill>
                        </a:rPr>
                        <a:t>Luck?</a:t>
                      </a:r>
                      <a:endParaRPr lang="en-US" sz="2200" dirty="0">
                        <a:solidFill>
                          <a:srgbClr val="FFFFFF"/>
                        </a:solidFill>
                      </a:endParaRPr>
                    </a:p>
                  </a:txBody>
                  <a:tcPr anchor="ctr">
                    <a:solidFill>
                      <a:srgbClr val="FF6500"/>
                    </a:solidFill>
                  </a:tcPr>
                </a:tc>
              </a:tr>
              <a:tr h="1440160">
                <a:tc>
                  <a:txBody>
                    <a:bodyPr/>
                    <a:lstStyle/>
                    <a:p>
                      <a:r>
                        <a:rPr lang="en-US" sz="2400" b="1" dirty="0" smtClean="0">
                          <a:solidFill>
                            <a:schemeClr val="bg1"/>
                          </a:solidFill>
                        </a:rPr>
                        <a:t>Well-being / losses unchanged</a:t>
                      </a:r>
                      <a:endParaRPr lang="en-US" sz="2400" b="1" dirty="0">
                        <a:solidFill>
                          <a:schemeClr val="bg1"/>
                        </a:solidFill>
                      </a:endParaRPr>
                    </a:p>
                  </a:txBody>
                  <a:tcPr anchor="ctr">
                    <a:solidFill>
                      <a:schemeClr val="tx1">
                        <a:lumMod val="50000"/>
                        <a:lumOff val="50000"/>
                      </a:schemeClr>
                    </a:solidFill>
                  </a:tcPr>
                </a:tc>
                <a:tc>
                  <a:txBody>
                    <a:bodyPr/>
                    <a:lstStyle/>
                    <a:p>
                      <a:pPr algn="ctr"/>
                      <a:r>
                        <a:rPr lang="en-US" sz="2200" dirty="0" smtClean="0">
                          <a:solidFill>
                            <a:srgbClr val="FFFFFF"/>
                          </a:solidFill>
                        </a:rPr>
                        <a:t>Vulnerability</a:t>
                      </a:r>
                      <a:r>
                        <a:rPr lang="en-US" sz="2200" dirty="0" smtClean="0">
                          <a:solidFill>
                            <a:srgbClr val="FFFFFF"/>
                          </a:solidFill>
                          <a:latin typeface="Wingdings"/>
                          <a:ea typeface="Wingdings"/>
                          <a:cs typeface="Wingdings"/>
                          <a:sym typeface="Wingdings"/>
                        </a:rPr>
                        <a:t></a:t>
                      </a:r>
                      <a:r>
                        <a:rPr lang="en-US" sz="2200" baseline="0" dirty="0" smtClean="0">
                          <a:solidFill>
                            <a:srgbClr val="FFFFFF"/>
                          </a:solidFill>
                          <a:latin typeface="+mn-lt"/>
                          <a:ea typeface="+mn-ea"/>
                          <a:cs typeface="+mn-cs"/>
                          <a:sym typeface="Wingdings"/>
                        </a:rPr>
                        <a:t> </a:t>
                      </a:r>
                      <a:r>
                        <a:rPr lang="en-US" sz="2200" dirty="0" smtClean="0">
                          <a:solidFill>
                            <a:srgbClr val="FFFFFF"/>
                          </a:solidFill>
                        </a:rPr>
                        <a:t>Resilience</a:t>
                      </a:r>
                      <a:r>
                        <a:rPr lang="en-US" sz="2200" dirty="0" smtClean="0">
                          <a:solidFill>
                            <a:srgbClr val="FFFFFF"/>
                          </a:solidFill>
                          <a:latin typeface="Wingdings"/>
                          <a:ea typeface="Wingdings"/>
                          <a:cs typeface="Wingdings"/>
                          <a:sym typeface="Wingdings"/>
                        </a:rPr>
                        <a:t></a:t>
                      </a:r>
                      <a:endParaRPr lang="en-US" sz="2200" dirty="0">
                        <a:solidFill>
                          <a:srgbClr val="FFFFFF"/>
                        </a:solidFill>
                      </a:endParaRPr>
                    </a:p>
                  </a:txBody>
                  <a:tcPr anchor="ctr">
                    <a:solidFill>
                      <a:srgbClr val="9BBB59"/>
                    </a:solidFill>
                  </a:tcPr>
                </a:tc>
                <a:tc>
                  <a:txBody>
                    <a:bodyPr/>
                    <a:lstStyle/>
                    <a:p>
                      <a:pPr algn="ctr"/>
                      <a:r>
                        <a:rPr lang="en-US" sz="2200" dirty="0" smtClean="0">
                          <a:solidFill>
                            <a:srgbClr val="FFFFFF"/>
                          </a:solidFill>
                        </a:rPr>
                        <a:t>Vulnerability/resilience</a:t>
                      </a:r>
                      <a:r>
                        <a:rPr lang="en-US" sz="2200" baseline="0" dirty="0" smtClean="0">
                          <a:solidFill>
                            <a:srgbClr val="FFFFFF"/>
                          </a:solidFill>
                        </a:rPr>
                        <a:t> unchanged</a:t>
                      </a:r>
                      <a:endParaRPr lang="en-US" sz="2200" dirty="0">
                        <a:solidFill>
                          <a:srgbClr val="FFFFFF"/>
                        </a:solidFill>
                      </a:endParaRPr>
                    </a:p>
                  </a:txBody>
                  <a:tcPr anchor="ctr">
                    <a:solidFill>
                      <a:srgbClr val="E59986"/>
                    </a:solidFill>
                  </a:tcPr>
                </a:tc>
                <a:tc>
                  <a:txBody>
                    <a:bodyPr/>
                    <a:lstStyle/>
                    <a:p>
                      <a:pPr algn="ctr"/>
                      <a:r>
                        <a:rPr lang="en-US" sz="2200" dirty="0" smtClean="0">
                          <a:solidFill>
                            <a:srgbClr val="FFFFFF"/>
                          </a:solidFill>
                        </a:rPr>
                        <a:t>Vulnerability</a:t>
                      </a:r>
                      <a:r>
                        <a:rPr lang="en-US" sz="2200" dirty="0" smtClean="0">
                          <a:solidFill>
                            <a:srgbClr val="FFFFFF"/>
                          </a:solidFill>
                          <a:latin typeface="Wingdings"/>
                          <a:ea typeface="Wingdings"/>
                          <a:cs typeface="Wingdings"/>
                          <a:sym typeface="Wingdings"/>
                        </a:rPr>
                        <a:t> </a:t>
                      </a:r>
                      <a:r>
                        <a:rPr lang="en-US" sz="2200" dirty="0" smtClean="0">
                          <a:solidFill>
                            <a:srgbClr val="FFFFFF"/>
                          </a:solidFill>
                        </a:rPr>
                        <a:t>Resilience</a:t>
                      </a:r>
                      <a:r>
                        <a:rPr lang="en-US" sz="2200" dirty="0" smtClean="0">
                          <a:solidFill>
                            <a:srgbClr val="FFFFFF"/>
                          </a:solidFill>
                          <a:latin typeface="Wingdings"/>
                          <a:ea typeface="Wingdings"/>
                          <a:cs typeface="Wingdings"/>
                          <a:sym typeface="Wingdings"/>
                        </a:rPr>
                        <a:t></a:t>
                      </a:r>
                      <a:endParaRPr lang="en-US" sz="2200" dirty="0">
                        <a:solidFill>
                          <a:srgbClr val="FFFFFF"/>
                        </a:solidFill>
                      </a:endParaRPr>
                    </a:p>
                  </a:txBody>
                  <a:tcPr anchor="ctr">
                    <a:solidFill>
                      <a:srgbClr val="C0504E"/>
                    </a:solidFill>
                  </a:tcPr>
                </a:tc>
              </a:tr>
              <a:tr h="1440160">
                <a:tc>
                  <a:txBody>
                    <a:bodyPr/>
                    <a:lstStyle/>
                    <a:p>
                      <a:r>
                        <a:rPr lang="en-US" sz="2400" b="1" dirty="0" smtClean="0">
                          <a:solidFill>
                            <a:schemeClr val="bg1"/>
                          </a:solidFill>
                        </a:rPr>
                        <a:t>Decline in well-being</a:t>
                      </a:r>
                      <a:r>
                        <a:rPr lang="en-US" sz="2400" b="1" baseline="0" dirty="0" smtClean="0">
                          <a:solidFill>
                            <a:schemeClr val="bg1"/>
                          </a:solidFill>
                        </a:rPr>
                        <a:t> / greater losses</a:t>
                      </a:r>
                      <a:endParaRPr lang="en-US" sz="2400" b="1" dirty="0">
                        <a:solidFill>
                          <a:schemeClr val="bg1"/>
                        </a:solidFill>
                      </a:endParaRPr>
                    </a:p>
                  </a:txBody>
                  <a:tcPr anchor="ctr">
                    <a:solidFill>
                      <a:schemeClr val="bg1">
                        <a:lumMod val="65000"/>
                      </a:schemeClr>
                    </a:solidFill>
                  </a:tcPr>
                </a:tc>
                <a:tc>
                  <a:txBody>
                    <a:bodyPr/>
                    <a:lstStyle/>
                    <a:p>
                      <a:pPr algn="ctr"/>
                      <a:r>
                        <a:rPr lang="en-US" sz="2200" dirty="0" smtClean="0">
                          <a:solidFill>
                            <a:srgbClr val="FFFFFF"/>
                          </a:solidFill>
                        </a:rPr>
                        <a:t>No, or imperfect, adaptation?</a:t>
                      </a:r>
                      <a:endParaRPr lang="en-US" sz="2200" dirty="0">
                        <a:solidFill>
                          <a:srgbClr val="FFFFFF"/>
                        </a:solidFill>
                      </a:endParaRPr>
                    </a:p>
                  </a:txBody>
                  <a:tcPr anchor="ctr">
                    <a:solidFill>
                      <a:srgbClr val="FF6500"/>
                    </a:solidFill>
                  </a:tcPr>
                </a:tc>
                <a:tc>
                  <a:txBody>
                    <a:bodyPr/>
                    <a:lstStyle/>
                    <a:p>
                      <a:pPr algn="ctr"/>
                      <a:r>
                        <a:rPr lang="en-US" sz="2200" dirty="0" smtClean="0">
                          <a:solidFill>
                            <a:srgbClr val="FFFFFF"/>
                          </a:solidFill>
                        </a:rPr>
                        <a:t>Vulnerability</a:t>
                      </a:r>
                      <a:r>
                        <a:rPr lang="en-US" sz="2200" dirty="0" smtClean="0">
                          <a:solidFill>
                            <a:srgbClr val="FFFFFF"/>
                          </a:solidFill>
                          <a:latin typeface="Wingdings"/>
                          <a:ea typeface="Wingdings"/>
                          <a:cs typeface="Wingdings"/>
                          <a:sym typeface="Wingdings"/>
                        </a:rPr>
                        <a:t> </a:t>
                      </a:r>
                      <a:r>
                        <a:rPr lang="en-US" sz="2200" dirty="0" smtClean="0">
                          <a:solidFill>
                            <a:srgbClr val="FFFFFF"/>
                          </a:solidFill>
                        </a:rPr>
                        <a:t>Resilience</a:t>
                      </a:r>
                      <a:r>
                        <a:rPr lang="en-US" sz="2200" dirty="0" smtClean="0">
                          <a:solidFill>
                            <a:srgbClr val="FFFFFF"/>
                          </a:solidFill>
                          <a:latin typeface="Wingdings"/>
                          <a:ea typeface="Wingdings"/>
                          <a:cs typeface="Wingdings"/>
                          <a:sym typeface="Wingdings"/>
                        </a:rPr>
                        <a:t></a:t>
                      </a:r>
                      <a:endParaRPr lang="en-US" sz="2200" dirty="0">
                        <a:solidFill>
                          <a:srgbClr val="FFFFFF"/>
                        </a:solidFill>
                      </a:endParaRPr>
                    </a:p>
                  </a:txBody>
                  <a:tcPr anchor="ctr">
                    <a:solidFill>
                      <a:srgbClr val="C0504E"/>
                    </a:solidFill>
                  </a:tcPr>
                </a:tc>
                <a:tc>
                  <a:txBody>
                    <a:bodyPr/>
                    <a:lstStyle/>
                    <a:p>
                      <a:pPr algn="ctr"/>
                      <a:r>
                        <a:rPr lang="en-US" sz="2200" dirty="0" smtClean="0">
                          <a:solidFill>
                            <a:srgbClr val="FFFFFF"/>
                          </a:solidFill>
                        </a:rPr>
                        <a:t>Maladaptation</a:t>
                      </a:r>
                      <a:endParaRPr lang="en-US" sz="2200" dirty="0">
                        <a:solidFill>
                          <a:srgbClr val="FFFFFF"/>
                        </a:solidFill>
                      </a:endParaRPr>
                    </a:p>
                  </a:txBody>
                  <a:tcPr anchor="ctr">
                    <a:solidFill>
                      <a:srgbClr val="FF0000"/>
                    </a:solidFill>
                  </a:tcPr>
                </a:tc>
              </a:tr>
            </a:tbl>
          </a:graphicData>
        </a:graphic>
      </p:graphicFrame>
      <p:sp>
        <p:nvSpPr>
          <p:cNvPr id="45059" name="TextBox 3"/>
          <p:cNvSpPr txBox="1">
            <a:spLocks noChangeArrowheads="1"/>
          </p:cNvSpPr>
          <p:nvPr/>
        </p:nvSpPr>
        <p:spPr bwMode="auto">
          <a:xfrm>
            <a:off x="2700338" y="2708275"/>
            <a:ext cx="5040312" cy="18161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1200">
                <a:solidFill>
                  <a:srgbClr val="000000"/>
                </a:solidFill>
                <a:latin typeface="Helvetica" charset="0"/>
                <a:ea typeface="ＭＳ Ｐゴシック" charset="-128"/>
                <a:sym typeface="Helvetica" charset="0"/>
              </a:defRPr>
            </a:lvl1pPr>
            <a:lvl2pPr marL="742950" indent="-285750" eaLnBrk="0">
              <a:defRPr sz="1200">
                <a:solidFill>
                  <a:srgbClr val="000000"/>
                </a:solidFill>
                <a:latin typeface="Helvetica" charset="0"/>
                <a:ea typeface="ＭＳ Ｐゴシック" charset="-128"/>
                <a:sym typeface="Helvetica" charset="0"/>
              </a:defRPr>
            </a:lvl2pPr>
            <a:lvl3pPr marL="1143000" indent="-228600" eaLnBrk="0">
              <a:defRPr sz="1200">
                <a:solidFill>
                  <a:srgbClr val="000000"/>
                </a:solidFill>
                <a:latin typeface="Helvetica" charset="0"/>
                <a:ea typeface="ＭＳ Ｐゴシック" charset="-128"/>
                <a:sym typeface="Helvetica" charset="0"/>
              </a:defRPr>
            </a:lvl3pPr>
            <a:lvl4pPr marL="1600200" indent="-228600" eaLnBrk="0">
              <a:defRPr sz="1200">
                <a:solidFill>
                  <a:srgbClr val="000000"/>
                </a:solidFill>
                <a:latin typeface="Helvetica" charset="0"/>
                <a:ea typeface="ＭＳ Ｐゴシック" charset="-128"/>
                <a:sym typeface="Helvetica" charset="0"/>
              </a:defRPr>
            </a:lvl4pPr>
            <a:lvl5pPr marL="2057400" indent="-228600" eaLnBrk="0">
              <a:defRPr sz="1200">
                <a:solidFill>
                  <a:srgbClr val="000000"/>
                </a:solidFill>
                <a:latin typeface="Helvetica" charset="0"/>
                <a:ea typeface="ＭＳ Ｐゴシック" charset="-128"/>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9pPr>
          </a:lstStyle>
          <a:p>
            <a:pPr algn="ctr" eaLnBrk="1"/>
            <a:r>
              <a:rPr lang="en-US" altLang="en-US" sz="2800" b="1"/>
              <a:t>To know where we are in this matrix, we need </a:t>
            </a:r>
            <a:r>
              <a:rPr lang="en-US" altLang="en-US" sz="2800" b="1" u="sng"/>
              <a:t>climate information</a:t>
            </a:r>
            <a:r>
              <a:rPr lang="en-US" altLang="en-US" sz="2800" b="1"/>
              <a:t> to tell us </a:t>
            </a:r>
            <a:r>
              <a:rPr lang="en-US" altLang="en-US" sz="2800" b="1" u="sng"/>
              <a:t>how hazards are evolving</a:t>
            </a:r>
          </a:p>
        </p:txBody>
      </p:sp>
      <p:sp>
        <p:nvSpPr>
          <p:cNvPr id="5" name="AutoShape 2"/>
          <p:cNvSpPr>
            <a:spLocks/>
          </p:cNvSpPr>
          <p:nvPr/>
        </p:nvSpPr>
        <p:spPr bwMode="auto">
          <a:xfrm>
            <a:off x="179388" y="115888"/>
            <a:ext cx="8823325"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ctr" defTabSz="957263">
              <a:buClr>
                <a:srgbClr val="6095C9"/>
              </a:buClr>
              <a:buFont typeface="Calibri" charset="0"/>
              <a:buNone/>
              <a:defRPr/>
            </a:pPr>
            <a:r>
              <a:rPr lang="en-US" sz="3200" b="1" dirty="0" smtClean="0">
                <a:solidFill>
                  <a:schemeClr val="accent1"/>
                </a:solidFill>
                <a:latin typeface="Arial"/>
                <a:ea typeface="ＭＳ Ｐゴシック" charset="0"/>
                <a:cs typeface="Arial"/>
                <a:sym typeface="Calibri" charset="0"/>
              </a:rPr>
              <a:t>Narratives of adaptation success/failure</a:t>
            </a:r>
            <a:endParaRPr lang="en-US" sz="3200" dirty="0">
              <a:solidFill>
                <a:schemeClr val="accent1"/>
              </a:solidFill>
              <a:latin typeface="Arial"/>
              <a:ea typeface="ＭＳ Ｐゴシック" charset="0"/>
              <a:cs typeface="Arial"/>
            </a:endParaRPr>
          </a:p>
        </p:txBody>
      </p:sp>
    </p:spTree>
    <p:extLst>
      <p:ext uri="{BB962C8B-B14F-4D97-AF65-F5344CB8AC3E}">
        <p14:creationId xmlns:p14="http://schemas.microsoft.com/office/powerpoint/2010/main" val="524623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87497567"/>
              </p:ext>
            </p:extLst>
          </p:nvPr>
        </p:nvGraphicFramePr>
        <p:xfrm>
          <a:off x="107504" y="908720"/>
          <a:ext cx="8784976" cy="540060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2196244"/>
                <a:gridCol w="2196244"/>
                <a:gridCol w="2196244"/>
                <a:gridCol w="2196244"/>
              </a:tblGrid>
              <a:tr h="1080120">
                <a:tc>
                  <a:txBody>
                    <a:bodyPr/>
                    <a:lstStyle/>
                    <a:p>
                      <a:pPr algn="r"/>
                      <a:endParaRPr lang="en-US" sz="2400" dirty="0" smtClean="0"/>
                    </a:p>
                  </a:txBody>
                  <a:tcPr>
                    <a:solidFill>
                      <a:schemeClr val="bg1"/>
                    </a:solidFill>
                  </a:tcPr>
                </a:tc>
                <a:tc>
                  <a:txBody>
                    <a:bodyPr/>
                    <a:lstStyle/>
                    <a:p>
                      <a:pPr algn="ctr"/>
                      <a:r>
                        <a:rPr lang="en-US" sz="2400" dirty="0" smtClean="0"/>
                        <a:t>Hazards</a:t>
                      </a:r>
                      <a:r>
                        <a:rPr lang="en-US" sz="2400" baseline="0" dirty="0" smtClean="0"/>
                        <a:t> i</a:t>
                      </a:r>
                      <a:r>
                        <a:rPr lang="en-US" sz="2400" dirty="0" smtClean="0"/>
                        <a:t>ntensified</a:t>
                      </a:r>
                      <a:endParaRPr lang="en-US" sz="2400" dirty="0"/>
                    </a:p>
                  </a:txBody>
                  <a:tcPr anchor="ctr">
                    <a:solidFill>
                      <a:schemeClr val="tx1">
                        <a:lumMod val="65000"/>
                        <a:lumOff val="35000"/>
                      </a:schemeClr>
                    </a:solidFill>
                  </a:tcPr>
                </a:tc>
                <a:tc>
                  <a:txBody>
                    <a:bodyPr/>
                    <a:lstStyle/>
                    <a:p>
                      <a:pPr algn="ctr"/>
                      <a:r>
                        <a:rPr lang="en-US" sz="2400" dirty="0" smtClean="0"/>
                        <a:t>Hazards</a:t>
                      </a:r>
                      <a:r>
                        <a:rPr lang="en-US" sz="2400" baseline="0" dirty="0" smtClean="0"/>
                        <a:t> u</a:t>
                      </a:r>
                      <a:r>
                        <a:rPr lang="en-US" sz="2400" dirty="0" smtClean="0"/>
                        <a:t>nchanged</a:t>
                      </a:r>
                      <a:endParaRPr lang="en-US" sz="2400" dirty="0"/>
                    </a:p>
                  </a:txBody>
                  <a:tcPr anchor="ctr">
                    <a:solidFill>
                      <a:schemeClr val="tx1">
                        <a:lumMod val="50000"/>
                        <a:lumOff val="50000"/>
                      </a:schemeClr>
                    </a:solidFill>
                  </a:tcPr>
                </a:tc>
                <a:tc>
                  <a:txBody>
                    <a:bodyPr/>
                    <a:lstStyle/>
                    <a:p>
                      <a:pPr algn="ctr"/>
                      <a:r>
                        <a:rPr lang="en-US" sz="2400" dirty="0" smtClean="0"/>
                        <a:t>Hazards</a:t>
                      </a:r>
                      <a:r>
                        <a:rPr lang="en-US" sz="2400" baseline="0" dirty="0" smtClean="0"/>
                        <a:t> r</a:t>
                      </a:r>
                      <a:r>
                        <a:rPr lang="en-US" sz="2400" dirty="0" smtClean="0"/>
                        <a:t>educed</a:t>
                      </a:r>
                      <a:endParaRPr lang="en-US" sz="2400" dirty="0"/>
                    </a:p>
                  </a:txBody>
                  <a:tcPr anchor="ctr">
                    <a:solidFill>
                      <a:schemeClr val="bg1">
                        <a:lumMod val="65000"/>
                      </a:schemeClr>
                    </a:solidFill>
                  </a:tcPr>
                </a:tc>
              </a:tr>
              <a:tr h="1440160">
                <a:tc>
                  <a:txBody>
                    <a:bodyPr/>
                    <a:lstStyle/>
                    <a:p>
                      <a:r>
                        <a:rPr lang="en-US" sz="2400" b="1" dirty="0" smtClean="0">
                          <a:solidFill>
                            <a:schemeClr val="bg1"/>
                          </a:solidFill>
                        </a:rPr>
                        <a:t>Improved well-being / reduced</a:t>
                      </a:r>
                      <a:r>
                        <a:rPr lang="en-US" sz="2400" b="1" baseline="0" dirty="0" smtClean="0">
                          <a:solidFill>
                            <a:schemeClr val="bg1"/>
                          </a:solidFill>
                        </a:rPr>
                        <a:t> losses</a:t>
                      </a:r>
                      <a:endParaRPr lang="en-US" sz="2400" b="1" dirty="0">
                        <a:solidFill>
                          <a:schemeClr val="bg1"/>
                        </a:solidFill>
                      </a:endParaRPr>
                    </a:p>
                  </a:txBody>
                  <a:tcPr anchor="ctr">
                    <a:solidFill>
                      <a:schemeClr val="tx1">
                        <a:lumMod val="65000"/>
                        <a:lumOff val="35000"/>
                      </a:schemeClr>
                    </a:solidFill>
                  </a:tcPr>
                </a:tc>
                <a:tc>
                  <a:txBody>
                    <a:bodyPr/>
                    <a:lstStyle/>
                    <a:p>
                      <a:pPr algn="ctr"/>
                      <a:r>
                        <a:rPr lang="en-US" sz="2200" dirty="0" smtClean="0">
                          <a:solidFill>
                            <a:srgbClr val="FFFFFF"/>
                          </a:solidFill>
                        </a:rPr>
                        <a:t>Adaptation success</a:t>
                      </a:r>
                      <a:endParaRPr lang="en-US" sz="2200" dirty="0">
                        <a:solidFill>
                          <a:srgbClr val="FFFFFF"/>
                        </a:solidFill>
                      </a:endParaRPr>
                    </a:p>
                  </a:txBody>
                  <a:tcPr anchor="ctr">
                    <a:solidFill>
                      <a:srgbClr val="3BA012"/>
                    </a:solidFill>
                  </a:tcPr>
                </a:tc>
                <a:tc>
                  <a:txBody>
                    <a:bodyPr/>
                    <a:lstStyle/>
                    <a:p>
                      <a:pPr algn="ctr"/>
                      <a:r>
                        <a:rPr lang="en-US" sz="2200" dirty="0" smtClean="0">
                          <a:solidFill>
                            <a:srgbClr val="FFFFFF"/>
                          </a:solidFill>
                        </a:rPr>
                        <a:t>Vulnerability</a:t>
                      </a:r>
                      <a:r>
                        <a:rPr lang="en-US" sz="2200" dirty="0" smtClean="0">
                          <a:solidFill>
                            <a:srgbClr val="FFFFFF"/>
                          </a:solidFill>
                          <a:latin typeface="Wingdings"/>
                          <a:ea typeface="Wingdings"/>
                          <a:cs typeface="Wingdings"/>
                          <a:sym typeface="Wingdings"/>
                        </a:rPr>
                        <a:t></a:t>
                      </a:r>
                      <a:r>
                        <a:rPr lang="en-US" sz="2200" baseline="0" dirty="0" smtClean="0">
                          <a:solidFill>
                            <a:srgbClr val="FFFFFF"/>
                          </a:solidFill>
                          <a:latin typeface="+mn-lt"/>
                          <a:ea typeface="+mn-ea"/>
                          <a:cs typeface="+mn-cs"/>
                          <a:sym typeface="Wingdings"/>
                        </a:rPr>
                        <a:t> </a:t>
                      </a:r>
                      <a:r>
                        <a:rPr lang="en-US" sz="2200" dirty="0" smtClean="0">
                          <a:solidFill>
                            <a:srgbClr val="FFFFFF"/>
                          </a:solidFill>
                        </a:rPr>
                        <a:t>Resilience</a:t>
                      </a:r>
                      <a:r>
                        <a:rPr lang="en-US" sz="2200" dirty="0" smtClean="0">
                          <a:solidFill>
                            <a:srgbClr val="FFFFFF"/>
                          </a:solidFill>
                          <a:latin typeface="Wingdings"/>
                          <a:ea typeface="Wingdings"/>
                          <a:cs typeface="Wingdings"/>
                          <a:sym typeface="Wingdings"/>
                        </a:rPr>
                        <a:t></a:t>
                      </a:r>
                      <a:endParaRPr lang="en-US" sz="2200" dirty="0">
                        <a:solidFill>
                          <a:srgbClr val="FFFFFF"/>
                        </a:solidFill>
                      </a:endParaRPr>
                    </a:p>
                  </a:txBody>
                  <a:tcPr anchor="ctr">
                    <a:solidFill>
                      <a:srgbClr val="9BBB59"/>
                    </a:solidFill>
                  </a:tcPr>
                </a:tc>
                <a:tc>
                  <a:txBody>
                    <a:bodyPr/>
                    <a:lstStyle/>
                    <a:p>
                      <a:pPr algn="ctr"/>
                      <a:r>
                        <a:rPr lang="en-US" sz="2200" dirty="0" smtClean="0">
                          <a:solidFill>
                            <a:srgbClr val="FFFFFF"/>
                          </a:solidFill>
                        </a:rPr>
                        <a:t>Luck?</a:t>
                      </a:r>
                      <a:endParaRPr lang="en-US" sz="2200" dirty="0">
                        <a:solidFill>
                          <a:srgbClr val="FFFFFF"/>
                        </a:solidFill>
                      </a:endParaRPr>
                    </a:p>
                  </a:txBody>
                  <a:tcPr anchor="ctr">
                    <a:solidFill>
                      <a:srgbClr val="FF6500"/>
                    </a:solidFill>
                  </a:tcPr>
                </a:tc>
              </a:tr>
              <a:tr h="1440160">
                <a:tc>
                  <a:txBody>
                    <a:bodyPr/>
                    <a:lstStyle/>
                    <a:p>
                      <a:r>
                        <a:rPr lang="en-US" sz="2400" b="1" dirty="0" smtClean="0">
                          <a:solidFill>
                            <a:schemeClr val="bg1"/>
                          </a:solidFill>
                        </a:rPr>
                        <a:t>Well-being / losses unchanged</a:t>
                      </a:r>
                      <a:endParaRPr lang="en-US" sz="2400" b="1" dirty="0">
                        <a:solidFill>
                          <a:schemeClr val="bg1"/>
                        </a:solidFill>
                      </a:endParaRPr>
                    </a:p>
                  </a:txBody>
                  <a:tcPr anchor="ctr">
                    <a:solidFill>
                      <a:schemeClr val="tx1">
                        <a:lumMod val="50000"/>
                        <a:lumOff val="50000"/>
                      </a:schemeClr>
                    </a:solidFill>
                  </a:tcPr>
                </a:tc>
                <a:tc>
                  <a:txBody>
                    <a:bodyPr/>
                    <a:lstStyle/>
                    <a:p>
                      <a:pPr algn="ctr"/>
                      <a:r>
                        <a:rPr lang="en-US" sz="2200" dirty="0" smtClean="0">
                          <a:solidFill>
                            <a:srgbClr val="FFFFFF"/>
                          </a:solidFill>
                        </a:rPr>
                        <a:t>Vulnerability</a:t>
                      </a:r>
                      <a:r>
                        <a:rPr lang="en-US" sz="2200" dirty="0" smtClean="0">
                          <a:solidFill>
                            <a:srgbClr val="FFFFFF"/>
                          </a:solidFill>
                          <a:latin typeface="Wingdings"/>
                          <a:ea typeface="Wingdings"/>
                          <a:cs typeface="Wingdings"/>
                          <a:sym typeface="Wingdings"/>
                        </a:rPr>
                        <a:t></a:t>
                      </a:r>
                      <a:r>
                        <a:rPr lang="en-US" sz="2200" baseline="0" dirty="0" smtClean="0">
                          <a:solidFill>
                            <a:srgbClr val="FFFFFF"/>
                          </a:solidFill>
                          <a:latin typeface="+mn-lt"/>
                          <a:ea typeface="+mn-ea"/>
                          <a:cs typeface="+mn-cs"/>
                          <a:sym typeface="Wingdings"/>
                        </a:rPr>
                        <a:t> </a:t>
                      </a:r>
                      <a:r>
                        <a:rPr lang="en-US" sz="2200" dirty="0" smtClean="0">
                          <a:solidFill>
                            <a:srgbClr val="FFFFFF"/>
                          </a:solidFill>
                        </a:rPr>
                        <a:t>Resilience</a:t>
                      </a:r>
                      <a:r>
                        <a:rPr lang="en-US" sz="2200" dirty="0" smtClean="0">
                          <a:solidFill>
                            <a:srgbClr val="FFFFFF"/>
                          </a:solidFill>
                          <a:latin typeface="Wingdings"/>
                          <a:ea typeface="Wingdings"/>
                          <a:cs typeface="Wingdings"/>
                          <a:sym typeface="Wingdings"/>
                        </a:rPr>
                        <a:t></a:t>
                      </a:r>
                      <a:endParaRPr lang="en-US" sz="2200" dirty="0">
                        <a:solidFill>
                          <a:srgbClr val="FFFFFF"/>
                        </a:solidFill>
                      </a:endParaRPr>
                    </a:p>
                  </a:txBody>
                  <a:tcPr anchor="ctr">
                    <a:solidFill>
                      <a:srgbClr val="9BBB59"/>
                    </a:solidFill>
                  </a:tcPr>
                </a:tc>
                <a:tc>
                  <a:txBody>
                    <a:bodyPr/>
                    <a:lstStyle/>
                    <a:p>
                      <a:pPr algn="ctr"/>
                      <a:r>
                        <a:rPr lang="en-US" sz="2200" dirty="0" smtClean="0">
                          <a:solidFill>
                            <a:srgbClr val="FFFFFF"/>
                          </a:solidFill>
                        </a:rPr>
                        <a:t>Vulnerability/resilience</a:t>
                      </a:r>
                      <a:r>
                        <a:rPr lang="en-US" sz="2200" baseline="0" dirty="0" smtClean="0">
                          <a:solidFill>
                            <a:srgbClr val="FFFFFF"/>
                          </a:solidFill>
                        </a:rPr>
                        <a:t> unchanged</a:t>
                      </a:r>
                      <a:endParaRPr lang="en-US" sz="2200" dirty="0">
                        <a:solidFill>
                          <a:srgbClr val="FFFFFF"/>
                        </a:solidFill>
                      </a:endParaRPr>
                    </a:p>
                  </a:txBody>
                  <a:tcPr anchor="ctr">
                    <a:solidFill>
                      <a:srgbClr val="E59986"/>
                    </a:solidFill>
                  </a:tcPr>
                </a:tc>
                <a:tc>
                  <a:txBody>
                    <a:bodyPr/>
                    <a:lstStyle/>
                    <a:p>
                      <a:pPr algn="ctr"/>
                      <a:r>
                        <a:rPr lang="en-US" sz="2200" dirty="0" smtClean="0">
                          <a:solidFill>
                            <a:srgbClr val="FFFFFF"/>
                          </a:solidFill>
                        </a:rPr>
                        <a:t>Vulnerability</a:t>
                      </a:r>
                      <a:r>
                        <a:rPr lang="en-US" sz="2200" dirty="0" smtClean="0">
                          <a:solidFill>
                            <a:srgbClr val="FFFFFF"/>
                          </a:solidFill>
                          <a:latin typeface="Wingdings"/>
                          <a:ea typeface="Wingdings"/>
                          <a:cs typeface="Wingdings"/>
                          <a:sym typeface="Wingdings"/>
                        </a:rPr>
                        <a:t> </a:t>
                      </a:r>
                      <a:r>
                        <a:rPr lang="en-US" sz="2200" dirty="0" smtClean="0">
                          <a:solidFill>
                            <a:srgbClr val="FFFFFF"/>
                          </a:solidFill>
                        </a:rPr>
                        <a:t>Resilience</a:t>
                      </a:r>
                      <a:r>
                        <a:rPr lang="en-US" sz="2200" dirty="0" smtClean="0">
                          <a:solidFill>
                            <a:srgbClr val="FFFFFF"/>
                          </a:solidFill>
                          <a:latin typeface="Wingdings"/>
                          <a:ea typeface="Wingdings"/>
                          <a:cs typeface="Wingdings"/>
                          <a:sym typeface="Wingdings"/>
                        </a:rPr>
                        <a:t></a:t>
                      </a:r>
                      <a:endParaRPr lang="en-US" sz="2200" dirty="0">
                        <a:solidFill>
                          <a:srgbClr val="FFFFFF"/>
                        </a:solidFill>
                      </a:endParaRPr>
                    </a:p>
                  </a:txBody>
                  <a:tcPr anchor="ctr">
                    <a:solidFill>
                      <a:srgbClr val="C0504E"/>
                    </a:solidFill>
                  </a:tcPr>
                </a:tc>
              </a:tr>
              <a:tr h="1440160">
                <a:tc>
                  <a:txBody>
                    <a:bodyPr/>
                    <a:lstStyle/>
                    <a:p>
                      <a:r>
                        <a:rPr lang="en-US" sz="2400" b="1" dirty="0" smtClean="0">
                          <a:solidFill>
                            <a:schemeClr val="bg1"/>
                          </a:solidFill>
                        </a:rPr>
                        <a:t>Decline in well-being</a:t>
                      </a:r>
                      <a:r>
                        <a:rPr lang="en-US" sz="2400" b="1" baseline="0" dirty="0" smtClean="0">
                          <a:solidFill>
                            <a:schemeClr val="bg1"/>
                          </a:solidFill>
                        </a:rPr>
                        <a:t> / greater losses</a:t>
                      </a:r>
                      <a:endParaRPr lang="en-US" sz="2400" b="1" dirty="0">
                        <a:solidFill>
                          <a:schemeClr val="bg1"/>
                        </a:solidFill>
                      </a:endParaRPr>
                    </a:p>
                  </a:txBody>
                  <a:tcPr anchor="ctr">
                    <a:solidFill>
                      <a:schemeClr val="bg1">
                        <a:lumMod val="65000"/>
                      </a:schemeClr>
                    </a:solidFill>
                  </a:tcPr>
                </a:tc>
                <a:tc>
                  <a:txBody>
                    <a:bodyPr/>
                    <a:lstStyle/>
                    <a:p>
                      <a:pPr algn="ctr"/>
                      <a:r>
                        <a:rPr lang="en-US" sz="2200" dirty="0" smtClean="0">
                          <a:solidFill>
                            <a:srgbClr val="FFFFFF"/>
                          </a:solidFill>
                        </a:rPr>
                        <a:t>No, or imperfect, adaptation?</a:t>
                      </a:r>
                      <a:endParaRPr lang="en-US" sz="2200" dirty="0">
                        <a:solidFill>
                          <a:srgbClr val="FFFFFF"/>
                        </a:solidFill>
                      </a:endParaRPr>
                    </a:p>
                  </a:txBody>
                  <a:tcPr anchor="ctr">
                    <a:solidFill>
                      <a:srgbClr val="FF6600"/>
                    </a:solidFill>
                  </a:tcPr>
                </a:tc>
                <a:tc>
                  <a:txBody>
                    <a:bodyPr/>
                    <a:lstStyle/>
                    <a:p>
                      <a:pPr algn="ctr"/>
                      <a:r>
                        <a:rPr lang="en-US" sz="2200" dirty="0" smtClean="0">
                          <a:solidFill>
                            <a:srgbClr val="FFFFFF"/>
                          </a:solidFill>
                        </a:rPr>
                        <a:t>Vulnerability</a:t>
                      </a:r>
                      <a:r>
                        <a:rPr lang="en-US" sz="2200" dirty="0" smtClean="0">
                          <a:solidFill>
                            <a:srgbClr val="FFFFFF"/>
                          </a:solidFill>
                          <a:latin typeface="Wingdings"/>
                          <a:ea typeface="Wingdings"/>
                          <a:cs typeface="Wingdings"/>
                          <a:sym typeface="Wingdings"/>
                        </a:rPr>
                        <a:t> </a:t>
                      </a:r>
                      <a:r>
                        <a:rPr lang="en-US" sz="2200" dirty="0" smtClean="0">
                          <a:solidFill>
                            <a:srgbClr val="FFFFFF"/>
                          </a:solidFill>
                        </a:rPr>
                        <a:t>Resilience</a:t>
                      </a:r>
                      <a:r>
                        <a:rPr lang="en-US" sz="2200" dirty="0" smtClean="0">
                          <a:solidFill>
                            <a:srgbClr val="FFFFFF"/>
                          </a:solidFill>
                          <a:latin typeface="Wingdings"/>
                          <a:ea typeface="Wingdings"/>
                          <a:cs typeface="Wingdings"/>
                          <a:sym typeface="Wingdings"/>
                        </a:rPr>
                        <a:t></a:t>
                      </a:r>
                      <a:endParaRPr lang="en-US" sz="2200" dirty="0">
                        <a:solidFill>
                          <a:srgbClr val="FFFFFF"/>
                        </a:solidFill>
                      </a:endParaRPr>
                    </a:p>
                  </a:txBody>
                  <a:tcPr anchor="ctr">
                    <a:solidFill>
                      <a:srgbClr val="C0504E"/>
                    </a:solidFill>
                  </a:tcPr>
                </a:tc>
                <a:tc>
                  <a:txBody>
                    <a:bodyPr/>
                    <a:lstStyle/>
                    <a:p>
                      <a:pPr algn="ctr"/>
                      <a:r>
                        <a:rPr lang="en-US" sz="2200" dirty="0" smtClean="0">
                          <a:solidFill>
                            <a:srgbClr val="FFFFFF"/>
                          </a:solidFill>
                        </a:rPr>
                        <a:t>Maladaptation</a:t>
                      </a:r>
                      <a:endParaRPr lang="en-US" sz="2200" dirty="0">
                        <a:solidFill>
                          <a:srgbClr val="FFFFFF"/>
                        </a:solidFill>
                      </a:endParaRPr>
                    </a:p>
                  </a:txBody>
                  <a:tcPr anchor="ctr">
                    <a:solidFill>
                      <a:srgbClr val="FF0000"/>
                    </a:solidFill>
                  </a:tcPr>
                </a:tc>
              </a:tr>
            </a:tbl>
          </a:graphicData>
        </a:graphic>
      </p:graphicFrame>
      <p:grpSp>
        <p:nvGrpSpPr>
          <p:cNvPr id="46082" name="Group 5"/>
          <p:cNvGrpSpPr>
            <a:grpSpLocks/>
          </p:cNvGrpSpPr>
          <p:nvPr/>
        </p:nvGrpSpPr>
        <p:grpSpPr bwMode="auto">
          <a:xfrm>
            <a:off x="1982788" y="1773238"/>
            <a:ext cx="7161212" cy="4968875"/>
            <a:chOff x="1979712" y="1772816"/>
            <a:chExt cx="7161278" cy="4968552"/>
          </a:xfrm>
        </p:grpSpPr>
        <p:sp>
          <p:nvSpPr>
            <p:cNvPr id="7" name="Oval 6"/>
            <p:cNvSpPr/>
            <p:nvPr/>
          </p:nvSpPr>
          <p:spPr>
            <a:xfrm>
              <a:off x="2051150" y="4725374"/>
              <a:ext cx="2736875" cy="2015994"/>
            </a:xfrm>
            <a:prstGeom prst="ellipse">
              <a:avLst/>
            </a:prstGeom>
            <a:noFill/>
            <a:ln w="66675">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085" name="TextBox 8"/>
            <p:cNvSpPr txBox="1">
              <a:spLocks noChangeArrowheads="1"/>
            </p:cNvSpPr>
            <p:nvPr/>
          </p:nvSpPr>
          <p:spPr bwMode="auto">
            <a:xfrm>
              <a:off x="1979712" y="2492896"/>
              <a:ext cx="4104456" cy="21235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1200">
                  <a:solidFill>
                    <a:srgbClr val="000000"/>
                  </a:solidFill>
                  <a:latin typeface="Helvetica" charset="0"/>
                  <a:ea typeface="ＭＳ Ｐゴシック" charset="-128"/>
                  <a:sym typeface="Helvetica" charset="0"/>
                </a:defRPr>
              </a:lvl1pPr>
              <a:lvl2pPr marL="742950" indent="-285750" eaLnBrk="0">
                <a:defRPr sz="1200">
                  <a:solidFill>
                    <a:srgbClr val="000000"/>
                  </a:solidFill>
                  <a:latin typeface="Helvetica" charset="0"/>
                  <a:ea typeface="ＭＳ Ｐゴシック" charset="-128"/>
                  <a:sym typeface="Helvetica" charset="0"/>
                </a:defRPr>
              </a:lvl2pPr>
              <a:lvl3pPr marL="1143000" indent="-228600" eaLnBrk="0">
                <a:defRPr sz="1200">
                  <a:solidFill>
                    <a:srgbClr val="000000"/>
                  </a:solidFill>
                  <a:latin typeface="Helvetica" charset="0"/>
                  <a:ea typeface="ＭＳ Ｐゴシック" charset="-128"/>
                  <a:sym typeface="Helvetica" charset="0"/>
                </a:defRPr>
              </a:lvl3pPr>
              <a:lvl4pPr marL="1600200" indent="-228600" eaLnBrk="0">
                <a:defRPr sz="1200">
                  <a:solidFill>
                    <a:srgbClr val="000000"/>
                  </a:solidFill>
                  <a:latin typeface="Helvetica" charset="0"/>
                  <a:ea typeface="ＭＳ Ｐゴシック" charset="-128"/>
                  <a:sym typeface="Helvetica" charset="0"/>
                </a:defRPr>
              </a:lvl4pPr>
              <a:lvl5pPr marL="2057400" indent="-228600" eaLnBrk="0">
                <a:defRPr sz="1200">
                  <a:solidFill>
                    <a:srgbClr val="000000"/>
                  </a:solidFill>
                  <a:latin typeface="Helvetica" charset="0"/>
                  <a:ea typeface="ＭＳ Ｐゴシック" charset="-128"/>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9pPr>
            </a:lstStyle>
            <a:p>
              <a:pPr algn="ctr" eaLnBrk="1"/>
              <a:r>
                <a:rPr lang="en-US" altLang="en-US" sz="2200" b="1" dirty="0"/>
                <a:t>To interrogate extreme cases, we need some sort of counterfactual to know whether adaptation has delivered </a:t>
              </a:r>
              <a:r>
                <a:rPr lang="en-US" altLang="en-US" sz="2200" b="1" dirty="0" smtClean="0"/>
                <a:t>benefits – climate data</a:t>
              </a:r>
              <a:endParaRPr lang="en-US" altLang="en-US" sz="2200" b="1" dirty="0"/>
            </a:p>
          </p:txBody>
        </p:sp>
        <p:sp>
          <p:nvSpPr>
            <p:cNvPr id="10" name="Oval 9"/>
            <p:cNvSpPr/>
            <p:nvPr/>
          </p:nvSpPr>
          <p:spPr>
            <a:xfrm>
              <a:off x="6404115" y="1772816"/>
              <a:ext cx="2736875" cy="2015994"/>
            </a:xfrm>
            <a:prstGeom prst="ellipse">
              <a:avLst/>
            </a:prstGeom>
            <a:noFill/>
            <a:ln w="66675">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8" name="AutoShape 2"/>
          <p:cNvSpPr>
            <a:spLocks/>
          </p:cNvSpPr>
          <p:nvPr/>
        </p:nvSpPr>
        <p:spPr bwMode="auto">
          <a:xfrm>
            <a:off x="179388" y="115888"/>
            <a:ext cx="8823325" cy="63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8100" tIns="38100" rIns="38100" bIns="38100" anchor="ctr"/>
          <a:lstStyle/>
          <a:p>
            <a:pPr algn="ctr" defTabSz="957263">
              <a:buClr>
                <a:srgbClr val="6095C9"/>
              </a:buClr>
              <a:buFont typeface="Calibri" charset="0"/>
              <a:buNone/>
              <a:defRPr/>
            </a:pPr>
            <a:r>
              <a:rPr lang="en-US" sz="3200" b="1" dirty="0" smtClean="0">
                <a:solidFill>
                  <a:schemeClr val="accent1"/>
                </a:solidFill>
                <a:latin typeface="Arial"/>
                <a:ea typeface="ＭＳ Ｐゴシック" charset="0"/>
                <a:cs typeface="Arial"/>
                <a:sym typeface="Calibri" charset="0"/>
              </a:rPr>
              <a:t>Narratives of adaptation success/failure</a:t>
            </a:r>
            <a:endParaRPr lang="en-US" sz="3200" dirty="0">
              <a:solidFill>
                <a:schemeClr val="accent1"/>
              </a:solidFill>
              <a:latin typeface="Arial"/>
              <a:ea typeface="ＭＳ Ｐゴシック" charset="0"/>
              <a:cs typeface="Arial"/>
            </a:endParaRPr>
          </a:p>
        </p:txBody>
      </p:sp>
    </p:spTree>
    <p:extLst>
      <p:ext uri="{BB962C8B-B14F-4D97-AF65-F5344CB8AC3E}">
        <p14:creationId xmlns:p14="http://schemas.microsoft.com/office/powerpoint/2010/main" val="1929936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descr="Rainfall+GDP_Ethiopia_pxvi_WB2006.jpg"/>
          <p:cNvPicPr>
            <a:picLocks noChangeAspect="1"/>
          </p:cNvPicPr>
          <p:nvPr/>
        </p:nvPicPr>
        <p:blipFill>
          <a:blip r:embed="rId2">
            <a:extLst>
              <a:ext uri="{28A0092B-C50C-407E-A947-70E740481C1C}">
                <a14:useLocalDpi xmlns:a14="http://schemas.microsoft.com/office/drawing/2010/main" val="0"/>
              </a:ext>
            </a:extLst>
          </a:blip>
          <a:srcRect l="2531" r="26883" b="4385"/>
          <a:stretch>
            <a:fillRect/>
          </a:stretch>
        </p:blipFill>
        <p:spPr bwMode="auto">
          <a:xfrm>
            <a:off x="323850" y="3357563"/>
            <a:ext cx="421640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p:cNvSpPr>
          <p:nvPr/>
        </p:nvSpPr>
        <p:spPr bwMode="auto">
          <a:xfrm>
            <a:off x="107950" y="1412875"/>
            <a:ext cx="9036050" cy="1800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254000" indent="-254000" eaLnBrk="0">
              <a:defRPr sz="1200">
                <a:solidFill>
                  <a:srgbClr val="000000"/>
                </a:solidFill>
                <a:latin typeface="Helvetica" charset="0"/>
                <a:ea typeface="ＭＳ Ｐゴシック" charset="-128"/>
                <a:sym typeface="Helvetica" charset="0"/>
              </a:defRPr>
            </a:lvl1pPr>
            <a:lvl2pPr marL="742950" indent="-285750" eaLnBrk="0">
              <a:defRPr sz="1200">
                <a:solidFill>
                  <a:srgbClr val="000000"/>
                </a:solidFill>
                <a:latin typeface="Helvetica" charset="0"/>
                <a:ea typeface="ＭＳ Ｐゴシック" charset="-128"/>
                <a:sym typeface="Helvetica" charset="0"/>
              </a:defRPr>
            </a:lvl2pPr>
            <a:lvl3pPr marL="1143000" indent="-228600" eaLnBrk="0">
              <a:defRPr sz="1200">
                <a:solidFill>
                  <a:srgbClr val="000000"/>
                </a:solidFill>
                <a:latin typeface="Helvetica" charset="0"/>
                <a:ea typeface="ＭＳ Ｐゴシック" charset="-128"/>
                <a:sym typeface="Helvetica" charset="0"/>
              </a:defRPr>
            </a:lvl3pPr>
            <a:lvl4pPr marL="1600200" indent="-228600" eaLnBrk="0">
              <a:defRPr sz="1200">
                <a:solidFill>
                  <a:srgbClr val="000000"/>
                </a:solidFill>
                <a:latin typeface="Helvetica" charset="0"/>
                <a:ea typeface="ＭＳ Ｐゴシック" charset="-128"/>
                <a:sym typeface="Helvetica" charset="0"/>
              </a:defRPr>
            </a:lvl4pPr>
            <a:lvl5pPr marL="2057400" indent="-228600" eaLnBrk="0">
              <a:defRPr sz="1200">
                <a:solidFill>
                  <a:srgbClr val="000000"/>
                </a:solidFill>
                <a:latin typeface="Helvetica" charset="0"/>
                <a:ea typeface="ＭＳ Ｐゴシック" charset="-128"/>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ＭＳ Ｐゴシック" charset="-128"/>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ＭＳ Ｐゴシック" charset="-128"/>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ＭＳ Ｐゴシック" charset="-128"/>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ＭＳ Ｐゴシック" charset="-128"/>
                <a:sym typeface="Helvetica" charset="0"/>
              </a:defRPr>
            </a:lvl9pPr>
          </a:lstStyle>
          <a:p>
            <a:pPr defTabSz="914400" eaLnBrk="1">
              <a:spcBef>
                <a:spcPts val="1200"/>
              </a:spcBef>
              <a:buSzPct val="125000"/>
              <a:buFontTx/>
              <a:buChar char="•"/>
            </a:pPr>
            <a:r>
              <a:rPr lang="en-US" altLang="en-US" sz="2000">
                <a:latin typeface="Arial" charset="0"/>
                <a:sym typeface="Calibri" charset="0"/>
              </a:rPr>
              <a:t>Impact indicators </a:t>
            </a:r>
            <a:r>
              <a:rPr lang="en-US" altLang="en-US" sz="2000" i="1" u="sng">
                <a:latin typeface="Arial" charset="0"/>
                <a:sym typeface="Calibri" charset="0"/>
              </a:rPr>
              <a:t>may</a:t>
            </a:r>
            <a:r>
              <a:rPr lang="en-US" altLang="en-US" sz="2000">
                <a:latin typeface="Arial" charset="0"/>
                <a:sym typeface="Calibri" charset="0"/>
              </a:rPr>
              <a:t> be well correlated with climate variables</a:t>
            </a:r>
          </a:p>
          <a:p>
            <a:pPr defTabSz="914400" eaLnBrk="1">
              <a:spcBef>
                <a:spcPts val="1200"/>
              </a:spcBef>
              <a:buSzPct val="125000"/>
              <a:buFontTx/>
              <a:buChar char="•"/>
            </a:pPr>
            <a:r>
              <a:rPr lang="en-US" altLang="en-US" sz="2000">
                <a:latin typeface="Arial" charset="0"/>
                <a:sym typeface="Calibri" charset="0"/>
              </a:rPr>
              <a:t>This enables climate variables to be used to model/predict losses/damages, changes in well-being, based on historical relationship</a:t>
            </a:r>
          </a:p>
          <a:p>
            <a:pPr defTabSz="914400" eaLnBrk="1">
              <a:spcBef>
                <a:spcPts val="1200"/>
              </a:spcBef>
              <a:buSzPct val="125000"/>
              <a:buFontTx/>
              <a:buChar char="•"/>
            </a:pPr>
            <a:r>
              <a:rPr lang="en-US" altLang="en-US" sz="2000">
                <a:latin typeface="Arial" charset="0"/>
                <a:sym typeface="Calibri" charset="0"/>
              </a:rPr>
              <a:t>Modelled/predicted changes can be compared with observed changes – deviations from predictions might indicate successful adaptation/decoupling</a:t>
            </a:r>
          </a:p>
        </p:txBody>
      </p:sp>
      <p:sp>
        <p:nvSpPr>
          <p:cNvPr id="5" name="AutoShape 3"/>
          <p:cNvSpPr>
            <a:spLocks/>
          </p:cNvSpPr>
          <p:nvPr/>
        </p:nvSpPr>
        <p:spPr bwMode="auto">
          <a:xfrm>
            <a:off x="5219700" y="3429000"/>
            <a:ext cx="3673475" cy="1728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defRPr sz="1200">
                <a:solidFill>
                  <a:srgbClr val="000000"/>
                </a:solidFill>
                <a:latin typeface="Helvetica" charset="0"/>
                <a:ea typeface="ＭＳ Ｐゴシック" charset="-128"/>
                <a:sym typeface="Helvetica" charset="0"/>
              </a:defRPr>
            </a:lvl1pPr>
            <a:lvl2pPr marL="742950" indent="-285750" eaLnBrk="0">
              <a:defRPr sz="1200">
                <a:solidFill>
                  <a:srgbClr val="000000"/>
                </a:solidFill>
                <a:latin typeface="Helvetica" charset="0"/>
                <a:ea typeface="ＭＳ Ｐゴシック" charset="-128"/>
                <a:sym typeface="Helvetica" charset="0"/>
              </a:defRPr>
            </a:lvl2pPr>
            <a:lvl3pPr marL="1143000" indent="-228600" eaLnBrk="0">
              <a:defRPr sz="1200">
                <a:solidFill>
                  <a:srgbClr val="000000"/>
                </a:solidFill>
                <a:latin typeface="Helvetica" charset="0"/>
                <a:ea typeface="ＭＳ Ｐゴシック" charset="-128"/>
                <a:sym typeface="Helvetica" charset="0"/>
              </a:defRPr>
            </a:lvl3pPr>
            <a:lvl4pPr marL="1600200" indent="-228600" eaLnBrk="0">
              <a:defRPr sz="1200">
                <a:solidFill>
                  <a:srgbClr val="000000"/>
                </a:solidFill>
                <a:latin typeface="Helvetica" charset="0"/>
                <a:ea typeface="ＭＳ Ｐゴシック" charset="-128"/>
                <a:sym typeface="Helvetica" charset="0"/>
              </a:defRPr>
            </a:lvl4pPr>
            <a:lvl5pPr marL="2057400" indent="-228600" eaLnBrk="0">
              <a:defRPr sz="1200">
                <a:solidFill>
                  <a:srgbClr val="000000"/>
                </a:solidFill>
                <a:latin typeface="Helvetica" charset="0"/>
                <a:ea typeface="ＭＳ Ｐゴシック" charset="-128"/>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ＭＳ Ｐゴシック" charset="-128"/>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ＭＳ Ｐゴシック" charset="-128"/>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ＭＳ Ｐゴシック" charset="-128"/>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ＭＳ Ｐゴシック" charset="-128"/>
                <a:sym typeface="Helvetica" charset="0"/>
              </a:defRPr>
            </a:lvl9pPr>
          </a:lstStyle>
          <a:p>
            <a:pPr defTabSz="914400" eaLnBrk="1">
              <a:spcBef>
                <a:spcPts val="1200"/>
              </a:spcBef>
              <a:buSzPct val="125000"/>
            </a:pPr>
            <a:r>
              <a:rPr lang="en-US" altLang="en-US" sz="2000" i="1">
                <a:solidFill>
                  <a:srgbClr val="3366FF"/>
                </a:solidFill>
                <a:latin typeface="Arial" charset="0"/>
                <a:sym typeface="Calibri" charset="0"/>
              </a:rPr>
              <a:t>Need good historical data</a:t>
            </a:r>
          </a:p>
          <a:p>
            <a:pPr defTabSz="914400" eaLnBrk="1">
              <a:spcBef>
                <a:spcPts val="1200"/>
              </a:spcBef>
              <a:buSzPct val="125000"/>
            </a:pPr>
            <a:r>
              <a:rPr lang="en-US" altLang="en-US" sz="2000" i="1">
                <a:solidFill>
                  <a:srgbClr val="3366FF"/>
                </a:solidFill>
                <a:latin typeface="Arial" charset="0"/>
                <a:sym typeface="Calibri" charset="0"/>
              </a:rPr>
              <a:t>Relationships between climate &amp; development variables often complex – statistical correlations may be weak</a:t>
            </a:r>
            <a:endParaRPr lang="en-US" altLang="en-US" sz="2000">
              <a:solidFill>
                <a:srgbClr val="7F7F7F"/>
              </a:solidFill>
              <a:latin typeface="Arial" charset="0"/>
              <a:sym typeface="Calibri" charset="0"/>
            </a:endParaRPr>
          </a:p>
        </p:txBody>
      </p:sp>
      <p:sp>
        <p:nvSpPr>
          <p:cNvPr id="6" name="AutoShape 3"/>
          <p:cNvSpPr>
            <a:spLocks/>
          </p:cNvSpPr>
          <p:nvPr/>
        </p:nvSpPr>
        <p:spPr bwMode="auto">
          <a:xfrm>
            <a:off x="5148263" y="5373688"/>
            <a:ext cx="3671887" cy="1368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spcBef>
                <a:spcPts val="1200"/>
              </a:spcBef>
              <a:buSzPct val="125000"/>
              <a:defRPr/>
            </a:pPr>
            <a:r>
              <a:rPr lang="en-US" sz="1400" dirty="0">
                <a:solidFill>
                  <a:schemeClr val="tx1">
                    <a:lumMod val="50000"/>
                    <a:lumOff val="50000"/>
                  </a:schemeClr>
                </a:solidFill>
                <a:latin typeface="Arial"/>
                <a:ea typeface="ＭＳ Ｐゴシック" charset="0"/>
                <a:cs typeface="Arial"/>
                <a:sym typeface="Calibri" charset="0"/>
              </a:rPr>
              <a:t>Left: Relationship between variations in annual rainfall and GDP growth for Ethiopia. From World Bank 2006: </a:t>
            </a:r>
            <a:r>
              <a:rPr lang="en-US" sz="1400" i="1" dirty="0">
                <a:solidFill>
                  <a:schemeClr val="tx1">
                    <a:lumMod val="50000"/>
                    <a:lumOff val="50000"/>
                  </a:schemeClr>
                </a:solidFill>
                <a:latin typeface="Arial"/>
                <a:ea typeface="ＭＳ Ｐゴシック" charset="0"/>
                <a:cs typeface="Arial"/>
                <a:sym typeface="Calibri" charset="0"/>
              </a:rPr>
              <a:t>Ethiopia: Managing Water Resources to Maximize Sustainable Growth</a:t>
            </a:r>
            <a:r>
              <a:rPr lang="en-US" sz="1400" dirty="0">
                <a:solidFill>
                  <a:schemeClr val="tx1">
                    <a:lumMod val="50000"/>
                    <a:lumOff val="50000"/>
                  </a:schemeClr>
                </a:solidFill>
                <a:latin typeface="Arial"/>
                <a:ea typeface="ＭＳ Ｐゴシック" charset="0"/>
                <a:cs typeface="Arial"/>
                <a:sym typeface="Calibri" charset="0"/>
              </a:rPr>
              <a:t>. World Bank Country Water Resources Assistance Strategy.</a:t>
            </a:r>
          </a:p>
        </p:txBody>
      </p:sp>
      <p:sp>
        <p:nvSpPr>
          <p:cNvPr id="7" name="AutoShape 3"/>
          <p:cNvSpPr>
            <a:spLocks/>
          </p:cNvSpPr>
          <p:nvPr/>
        </p:nvSpPr>
        <p:spPr bwMode="auto">
          <a:xfrm>
            <a:off x="107950" y="908050"/>
            <a:ext cx="8891588" cy="433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spcBef>
                <a:spcPts val="1200"/>
              </a:spcBef>
              <a:buSzPct val="125000"/>
              <a:defRPr/>
            </a:pPr>
            <a:r>
              <a:rPr lang="en-US" sz="2400" b="1" dirty="0">
                <a:solidFill>
                  <a:srgbClr val="0080FF"/>
                </a:solidFill>
                <a:latin typeface="Arial"/>
                <a:ea typeface="ＭＳ Ｐゴシック" charset="0"/>
                <a:cs typeface="Arial"/>
                <a:sym typeface="Calibri" charset="0"/>
              </a:rPr>
              <a:t>1. Prediction based on temporal correlation</a:t>
            </a:r>
          </a:p>
        </p:txBody>
      </p:sp>
      <p:sp>
        <p:nvSpPr>
          <p:cNvPr id="9" name="Title 1"/>
          <p:cNvSpPr txBox="1">
            <a:spLocks/>
          </p:cNvSpPr>
          <p:nvPr/>
        </p:nvSpPr>
        <p:spPr>
          <a:xfrm>
            <a:off x="157779" y="50424"/>
            <a:ext cx="8797445" cy="6289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s-IS" sz="3200" b="1" dirty="0" smtClean="0">
                <a:solidFill>
                  <a:srgbClr val="0070C0"/>
                </a:solidFill>
              </a:rPr>
              <a:t>Some uses of climate data</a:t>
            </a:r>
          </a:p>
        </p:txBody>
      </p:sp>
    </p:spTree>
    <p:extLst>
      <p:ext uri="{BB962C8B-B14F-4D97-AF65-F5344CB8AC3E}">
        <p14:creationId xmlns:p14="http://schemas.microsoft.com/office/powerpoint/2010/main" val="1636923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p:cNvSpPr>
          <p:nvPr/>
        </p:nvSpPr>
        <p:spPr bwMode="auto">
          <a:xfrm>
            <a:off x="250825" y="1052513"/>
            <a:ext cx="8893175" cy="1944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914400">
              <a:spcBef>
                <a:spcPts val="1200"/>
              </a:spcBef>
              <a:buSzPct val="125000"/>
              <a:defRPr/>
            </a:pPr>
            <a:r>
              <a:rPr lang="en-US" sz="2400" b="1" dirty="0">
                <a:solidFill>
                  <a:srgbClr val="0080FF"/>
                </a:solidFill>
                <a:latin typeface="Arial"/>
                <a:ea typeface="ＭＳ Ｐゴシック" charset="0"/>
                <a:cs typeface="Arial"/>
                <a:sym typeface="Calibri" charset="0"/>
              </a:rPr>
              <a:t>2. Expected losses, damages, costs based on thresholds</a:t>
            </a:r>
          </a:p>
          <a:p>
            <a:pPr marL="254000" indent="-254000" defTabSz="914400">
              <a:spcBef>
                <a:spcPts val="1200"/>
              </a:spcBef>
              <a:buSzPct val="125000"/>
              <a:buFontTx/>
              <a:buChar char="•"/>
              <a:defRPr/>
            </a:pPr>
            <a:r>
              <a:rPr lang="en-US" sz="2000" dirty="0">
                <a:latin typeface="Arial"/>
                <a:ea typeface="ＭＳ Ｐゴシック" charset="0"/>
                <a:cs typeface="Arial"/>
                <a:sym typeface="Calibri" charset="0"/>
              </a:rPr>
              <a:t>Thresholds beyond which people/systems find it hard to cope</a:t>
            </a:r>
          </a:p>
          <a:p>
            <a:pPr marL="514350" lvl="1" indent="-285750" defTabSz="914400">
              <a:spcBef>
                <a:spcPts val="600"/>
              </a:spcBef>
              <a:buSzPct val="125000"/>
              <a:buFont typeface="Lucida Grande"/>
              <a:buChar char="-"/>
              <a:defRPr/>
            </a:pPr>
            <a:r>
              <a:rPr lang="en-US" sz="2000" dirty="0">
                <a:solidFill>
                  <a:srgbClr val="3366FF"/>
                </a:solidFill>
                <a:latin typeface="Arial"/>
                <a:ea typeface="ＭＳ Ｐゴシック" charset="0"/>
                <a:cs typeface="Arial"/>
                <a:sym typeface="Calibri" charset="0"/>
              </a:rPr>
              <a:t>E.g. food insecurity rainfall deficit &gt; 1.3 </a:t>
            </a:r>
            <a:r>
              <a:rPr lang="en-US" sz="2000" dirty="0" err="1">
                <a:solidFill>
                  <a:srgbClr val="3366FF"/>
                </a:solidFill>
                <a:latin typeface="Arial"/>
                <a:ea typeface="ＭＳ Ｐゴシック" charset="0"/>
                <a:cs typeface="Arial"/>
                <a:sym typeface="Calibri" charset="0"/>
              </a:rPr>
              <a:t>sd</a:t>
            </a:r>
            <a:r>
              <a:rPr lang="en-US" sz="2000" dirty="0">
                <a:solidFill>
                  <a:srgbClr val="3366FF"/>
                </a:solidFill>
                <a:latin typeface="Arial"/>
                <a:ea typeface="ＭＳ Ｐゴシック" charset="0"/>
                <a:cs typeface="Arial"/>
                <a:sym typeface="Calibri" charset="0"/>
              </a:rPr>
              <a:t> below long-term mean (Sahel)*</a:t>
            </a:r>
          </a:p>
          <a:p>
            <a:pPr marL="514350" lvl="1" indent="-285750" defTabSz="914400">
              <a:spcBef>
                <a:spcPts val="600"/>
              </a:spcBef>
              <a:buSzPct val="125000"/>
              <a:buFont typeface="Lucida Grande"/>
              <a:buChar char="-"/>
              <a:defRPr/>
            </a:pPr>
            <a:r>
              <a:rPr lang="en-US" sz="2000" dirty="0">
                <a:solidFill>
                  <a:srgbClr val="3366FF"/>
                </a:solidFill>
                <a:latin typeface="Arial"/>
                <a:ea typeface="ＭＳ Ｐゴシック" charset="0"/>
                <a:cs typeface="Arial"/>
                <a:sym typeface="Calibri" charset="0"/>
              </a:rPr>
              <a:t>E.g. excess mortality above certain temp/humidity thresholds</a:t>
            </a:r>
          </a:p>
        </p:txBody>
      </p:sp>
      <p:pic>
        <p:nvPicPr>
          <p:cNvPr id="49154" name="Picture 6" descr="2003_Milan_deaths_Conti_etal_2005.jpg"/>
          <p:cNvPicPr>
            <a:picLocks noChangeAspect="1"/>
          </p:cNvPicPr>
          <p:nvPr/>
        </p:nvPicPr>
        <p:blipFill>
          <a:blip r:embed="rId2">
            <a:extLst>
              <a:ext uri="{28A0092B-C50C-407E-A947-70E740481C1C}">
                <a14:useLocalDpi xmlns:a14="http://schemas.microsoft.com/office/drawing/2010/main" val="0"/>
              </a:ext>
            </a:extLst>
          </a:blip>
          <a:srcRect l="9004" r="7558"/>
          <a:stretch>
            <a:fillRect/>
          </a:stretch>
        </p:blipFill>
        <p:spPr bwMode="auto">
          <a:xfrm>
            <a:off x="179388" y="2924175"/>
            <a:ext cx="5322887"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3"/>
          <p:cNvSpPr>
            <a:spLocks/>
          </p:cNvSpPr>
          <p:nvPr/>
        </p:nvSpPr>
        <p:spPr bwMode="auto">
          <a:xfrm>
            <a:off x="107950" y="6381750"/>
            <a:ext cx="9036050"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bg1"/>
          </a:solidFill>
          <a:ln>
            <a:noFill/>
          </a:ln>
          <a:effectLst/>
          <a:extLst/>
        </p:spPr>
        <p:txBody>
          <a:bodyPr lIns="0" tIns="0" rIns="0" bIns="0"/>
          <a:lstStyle/>
          <a:p>
            <a:pPr defTabSz="914400">
              <a:spcBef>
                <a:spcPts val="400"/>
              </a:spcBef>
              <a:buSzPct val="125000"/>
              <a:defRPr/>
            </a:pPr>
            <a:r>
              <a:rPr lang="en-US" sz="1400" dirty="0">
                <a:solidFill>
                  <a:schemeClr val="tx1">
                    <a:lumMod val="50000"/>
                    <a:lumOff val="50000"/>
                  </a:schemeClr>
                </a:solidFill>
                <a:latin typeface="Arial"/>
                <a:ea typeface="ＭＳ Ｐゴシック" charset="0"/>
                <a:cs typeface="Arial"/>
                <a:sym typeface="Calibri" charset="0"/>
              </a:rPr>
              <a:t>Left: Daily mortality and temperature in Milan for 2002 and 2003 (from Conti et al. 2005); Right: Mortality as % of annual average versus temperature for six cities (from </a:t>
            </a:r>
            <a:r>
              <a:rPr lang="en-US" sz="1400" dirty="0" err="1">
                <a:solidFill>
                  <a:schemeClr val="tx1">
                    <a:lumMod val="50000"/>
                    <a:lumOff val="50000"/>
                  </a:schemeClr>
                </a:solidFill>
                <a:latin typeface="Arial"/>
                <a:ea typeface="ＭＳ Ｐゴシック" charset="0"/>
                <a:cs typeface="Arial"/>
                <a:sym typeface="Calibri" charset="0"/>
              </a:rPr>
              <a:t>McMichaels</a:t>
            </a:r>
            <a:r>
              <a:rPr lang="en-US" sz="1400" dirty="0">
                <a:solidFill>
                  <a:schemeClr val="tx1">
                    <a:lumMod val="50000"/>
                    <a:lumOff val="50000"/>
                  </a:schemeClr>
                </a:solidFill>
                <a:latin typeface="Arial"/>
                <a:ea typeface="ＭＳ Ｐゴシック" charset="0"/>
                <a:cs typeface="Arial"/>
                <a:sym typeface="Calibri" charset="0"/>
              </a:rPr>
              <a:t> et al. 2008); *</a:t>
            </a:r>
            <a:r>
              <a:rPr lang="en-US" sz="1400" dirty="0" err="1">
                <a:solidFill>
                  <a:schemeClr val="tx1">
                    <a:lumMod val="50000"/>
                    <a:lumOff val="50000"/>
                  </a:schemeClr>
                </a:solidFill>
                <a:latin typeface="Arial"/>
                <a:ea typeface="ＭＳ Ｐゴシック" charset="0"/>
                <a:cs typeface="Arial"/>
                <a:sym typeface="Calibri" charset="0"/>
              </a:rPr>
              <a:t>Tarhule</a:t>
            </a:r>
            <a:r>
              <a:rPr lang="en-US" sz="1400" dirty="0">
                <a:solidFill>
                  <a:schemeClr val="tx1">
                    <a:lumMod val="50000"/>
                    <a:lumOff val="50000"/>
                  </a:schemeClr>
                </a:solidFill>
                <a:latin typeface="Arial"/>
                <a:ea typeface="ＭＳ Ｐゴシック" charset="0"/>
                <a:cs typeface="Arial"/>
                <a:sym typeface="Calibri" charset="0"/>
              </a:rPr>
              <a:t> &amp; Woo 1997   </a:t>
            </a:r>
          </a:p>
        </p:txBody>
      </p:sp>
      <p:pic>
        <p:nvPicPr>
          <p:cNvPr id="49156" name="Picture 11" descr="McMichael_etal_2008_city_T_vs_mort.jpg"/>
          <p:cNvPicPr>
            <a:picLocks noChangeAspect="1"/>
          </p:cNvPicPr>
          <p:nvPr/>
        </p:nvPicPr>
        <p:blipFill>
          <a:blip r:embed="rId3">
            <a:extLst>
              <a:ext uri="{28A0092B-C50C-407E-A947-70E740481C1C}">
                <a14:useLocalDpi xmlns:a14="http://schemas.microsoft.com/office/drawing/2010/main" val="0"/>
              </a:ext>
            </a:extLst>
          </a:blip>
          <a:srcRect l="53432" t="4797" r="8508" b="54790"/>
          <a:stretch>
            <a:fillRect/>
          </a:stretch>
        </p:blipFill>
        <p:spPr bwMode="auto">
          <a:xfrm>
            <a:off x="5724525" y="2997200"/>
            <a:ext cx="3068638"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57779" y="50424"/>
            <a:ext cx="8797445" cy="6289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s-IS" sz="3200" b="1" dirty="0" smtClean="0">
                <a:solidFill>
                  <a:srgbClr val="0070C0"/>
                </a:solidFill>
              </a:rPr>
              <a:t>Some uses of climate data</a:t>
            </a:r>
          </a:p>
        </p:txBody>
      </p:sp>
    </p:spTree>
    <p:extLst>
      <p:ext uri="{BB962C8B-B14F-4D97-AF65-F5344CB8AC3E}">
        <p14:creationId xmlns:p14="http://schemas.microsoft.com/office/powerpoint/2010/main" val="3630695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7779" y="50424"/>
            <a:ext cx="8797445" cy="628971"/>
          </a:xfrm>
        </p:spPr>
        <p:txBody>
          <a:bodyPr>
            <a:noAutofit/>
          </a:bodyPr>
          <a:lstStyle/>
          <a:p>
            <a:r>
              <a:rPr lang="is-IS" sz="3200" b="1" dirty="0" smtClean="0">
                <a:solidFill>
                  <a:srgbClr val="0070C0"/>
                </a:solidFill>
              </a:rPr>
              <a:t>The research-development interface</a:t>
            </a:r>
          </a:p>
        </p:txBody>
      </p:sp>
      <p:sp>
        <p:nvSpPr>
          <p:cNvPr id="6" name="Content Placeholder 2"/>
          <p:cNvSpPr>
            <a:spLocks noGrp="1"/>
          </p:cNvSpPr>
          <p:nvPr>
            <p:ph idx="1"/>
          </p:nvPr>
        </p:nvSpPr>
        <p:spPr>
          <a:xfrm>
            <a:off x="216976" y="712439"/>
            <a:ext cx="8864408" cy="2231469"/>
          </a:xfrm>
        </p:spPr>
        <p:txBody>
          <a:bodyPr>
            <a:normAutofit/>
          </a:bodyPr>
          <a:lstStyle/>
          <a:p>
            <a:pPr marL="0" indent="0">
              <a:buNone/>
            </a:pPr>
            <a:r>
              <a:rPr lang="en-GB" sz="2400" b="1" dirty="0" smtClean="0">
                <a:solidFill>
                  <a:schemeClr val="accent1"/>
                </a:solidFill>
              </a:rPr>
              <a:t>The need for interaction</a:t>
            </a:r>
          </a:p>
          <a:p>
            <a:r>
              <a:rPr lang="en-GB" sz="2000" dirty="0" smtClean="0"/>
              <a:t>To design good interventions need much better understanding of climate-environment-human interactions &amp; how climate change may affect them</a:t>
            </a:r>
          </a:p>
          <a:p>
            <a:r>
              <a:rPr lang="en-GB" sz="2000" dirty="0" smtClean="0"/>
              <a:t>To assess success of interventions need to understand how things have changed and what role climate change/variability has played – need good climate data</a:t>
            </a:r>
          </a:p>
          <a:p>
            <a:r>
              <a:rPr lang="en-GB" sz="2000" dirty="0" smtClean="0"/>
              <a:t>Social &amp; physical sciences both have vital role to play informing &amp; grounding</a:t>
            </a:r>
            <a:endParaRPr lang="en-GB" sz="2000" dirty="0"/>
          </a:p>
        </p:txBody>
      </p:sp>
      <p:sp>
        <p:nvSpPr>
          <p:cNvPr id="7" name="Content Placeholder 2"/>
          <p:cNvSpPr txBox="1">
            <a:spLocks/>
          </p:cNvSpPr>
          <p:nvPr/>
        </p:nvSpPr>
        <p:spPr>
          <a:xfrm>
            <a:off x="157779" y="1378283"/>
            <a:ext cx="8998775" cy="24652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smtClean="0"/>
          </a:p>
          <a:p>
            <a:pPr marL="0" indent="0">
              <a:buFont typeface="Arial"/>
              <a:buNone/>
            </a:pPr>
            <a:endParaRPr lang="en-US" sz="2200" dirty="0" smtClean="0"/>
          </a:p>
          <a:p>
            <a:pPr marL="0" indent="0">
              <a:buFont typeface="Arial"/>
              <a:buNone/>
            </a:pPr>
            <a:endParaRPr lang="en-US" sz="2200" dirty="0" smtClean="0"/>
          </a:p>
        </p:txBody>
      </p:sp>
      <p:sp>
        <p:nvSpPr>
          <p:cNvPr id="9" name="Content Placeholder 2"/>
          <p:cNvSpPr txBox="1">
            <a:spLocks/>
          </p:cNvSpPr>
          <p:nvPr/>
        </p:nvSpPr>
        <p:spPr>
          <a:xfrm>
            <a:off x="216976" y="2976951"/>
            <a:ext cx="8864408" cy="23716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b="1" dirty="0" smtClean="0">
                <a:solidFill>
                  <a:schemeClr val="accent1"/>
                </a:solidFill>
              </a:rPr>
              <a:t>Challenges</a:t>
            </a:r>
          </a:p>
          <a:p>
            <a:r>
              <a:rPr lang="en-GB" sz="2000" dirty="0" smtClean="0"/>
              <a:t>Donors want results quicker than research can deliver them</a:t>
            </a:r>
          </a:p>
          <a:p>
            <a:r>
              <a:rPr lang="en-GB" sz="2000" dirty="0" smtClean="0"/>
              <a:t>Finding research partners / contractors difficult - flexibility &amp; cost (FEC) issues</a:t>
            </a:r>
          </a:p>
          <a:p>
            <a:r>
              <a:rPr lang="en-GB" sz="2000" dirty="0" smtClean="0"/>
              <a:t>Donors like it simple – academics don’t!</a:t>
            </a:r>
          </a:p>
          <a:p>
            <a:r>
              <a:rPr lang="en-GB" sz="2000" dirty="0" smtClean="0"/>
              <a:t>Differences in approaches, presentation, language, expectations</a:t>
            </a:r>
          </a:p>
          <a:p>
            <a:r>
              <a:rPr lang="en-GB" sz="2000" dirty="0" smtClean="0"/>
              <a:t>Research inherently uncertain; donors don’t like uncertainty, risk</a:t>
            </a:r>
          </a:p>
          <a:p>
            <a:endParaRPr lang="en-GB" sz="2000" dirty="0" smtClean="0"/>
          </a:p>
        </p:txBody>
      </p:sp>
      <p:sp>
        <p:nvSpPr>
          <p:cNvPr id="8" name="Content Placeholder 2"/>
          <p:cNvSpPr txBox="1">
            <a:spLocks/>
          </p:cNvSpPr>
          <p:nvPr/>
        </p:nvSpPr>
        <p:spPr>
          <a:xfrm>
            <a:off x="216976" y="5419235"/>
            <a:ext cx="8864408" cy="12438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b="1" dirty="0" smtClean="0">
                <a:solidFill>
                  <a:schemeClr val="accent1"/>
                </a:solidFill>
              </a:rPr>
              <a:t>Benefits</a:t>
            </a:r>
          </a:p>
          <a:p>
            <a:r>
              <a:rPr lang="en-GB" sz="2000" dirty="0" smtClean="0"/>
              <a:t>Donor programmes provide huge opportunities for research, testing, learning</a:t>
            </a:r>
          </a:p>
          <a:p>
            <a:r>
              <a:rPr lang="en-GB" sz="2000" dirty="0" smtClean="0"/>
              <a:t>Opportunities to influence policy &amp; practice, to demonstrate impact</a:t>
            </a:r>
          </a:p>
        </p:txBody>
      </p:sp>
    </p:spTree>
    <p:extLst>
      <p:ext uri="{BB962C8B-B14F-4D97-AF65-F5344CB8AC3E}">
        <p14:creationId xmlns:p14="http://schemas.microsoft.com/office/powerpoint/2010/main" val="66374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47"/>
            <a:ext cx="8229600" cy="734419"/>
          </a:xfrm>
        </p:spPr>
        <p:txBody>
          <a:bodyPr>
            <a:normAutofit/>
          </a:bodyPr>
          <a:lstStyle/>
          <a:p>
            <a:r>
              <a:rPr lang="en-US" sz="3200" b="1" dirty="0" smtClean="0">
                <a:solidFill>
                  <a:schemeClr val="tx2">
                    <a:lumMod val="60000"/>
                    <a:lumOff val="40000"/>
                  </a:schemeClr>
                </a:solidFill>
              </a:rPr>
              <a:t>How to speak to decision-makers</a:t>
            </a:r>
            <a:endParaRPr lang="en-US" sz="3200" b="1" dirty="0">
              <a:solidFill>
                <a:schemeClr val="tx2">
                  <a:lumMod val="60000"/>
                  <a:lumOff val="40000"/>
                </a:schemeClr>
              </a:solidFill>
            </a:endParaRPr>
          </a:p>
        </p:txBody>
      </p:sp>
      <p:pic>
        <p:nvPicPr>
          <p:cNvPr id="4" name="Picture 3" descr="Tell_us_what_we_want_to_he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922" y="2200758"/>
            <a:ext cx="6291078" cy="4510007"/>
          </a:xfrm>
          <a:prstGeom prst="rect">
            <a:avLst/>
          </a:prstGeom>
        </p:spPr>
      </p:pic>
      <p:sp>
        <p:nvSpPr>
          <p:cNvPr id="5" name="Content Placeholder 2"/>
          <p:cNvSpPr>
            <a:spLocks noGrp="1"/>
          </p:cNvSpPr>
          <p:nvPr>
            <p:ph idx="1"/>
          </p:nvPr>
        </p:nvSpPr>
        <p:spPr>
          <a:xfrm>
            <a:off x="108489" y="767166"/>
            <a:ext cx="8578312" cy="1518834"/>
          </a:xfrm>
        </p:spPr>
        <p:txBody>
          <a:bodyPr>
            <a:normAutofit/>
          </a:bodyPr>
          <a:lstStyle/>
          <a:p>
            <a:pPr>
              <a:spcBef>
                <a:spcPts val="1080"/>
              </a:spcBef>
            </a:pPr>
            <a:r>
              <a:rPr lang="en-US" sz="2000" dirty="0" smtClean="0"/>
              <a:t>Make clear links between climate change &amp; economic/development goals</a:t>
            </a:r>
          </a:p>
          <a:p>
            <a:pPr>
              <a:spcBef>
                <a:spcPts val="1080"/>
              </a:spcBef>
            </a:pPr>
            <a:r>
              <a:rPr lang="en-US" sz="2000" dirty="0" smtClean="0"/>
              <a:t>Identify ‘quick wins’, ‘low/no-regrets’ &amp; ‘win-win’ options (if you can)</a:t>
            </a:r>
          </a:p>
          <a:p>
            <a:pPr>
              <a:spcBef>
                <a:spcPts val="1080"/>
              </a:spcBef>
            </a:pPr>
            <a:r>
              <a:rPr lang="en-US" sz="2000" dirty="0" smtClean="0"/>
              <a:t>Cast in terms of self-interest, not obligations (certainly not moral ones)</a:t>
            </a:r>
          </a:p>
        </p:txBody>
      </p:sp>
      <p:sp>
        <p:nvSpPr>
          <p:cNvPr id="7" name="Content Placeholder 2"/>
          <p:cNvSpPr txBox="1">
            <a:spLocks/>
          </p:cNvSpPr>
          <p:nvPr/>
        </p:nvSpPr>
        <p:spPr>
          <a:xfrm>
            <a:off x="108489" y="2123267"/>
            <a:ext cx="2851687" cy="46417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080"/>
              </a:spcBef>
            </a:pPr>
            <a:r>
              <a:rPr lang="en-US" sz="2000" dirty="0" smtClean="0"/>
              <a:t>Identify criteria for success – targets, etc.</a:t>
            </a:r>
          </a:p>
          <a:p>
            <a:pPr>
              <a:spcBef>
                <a:spcPts val="1080"/>
              </a:spcBef>
            </a:pPr>
            <a:r>
              <a:rPr lang="en-US" sz="2000" dirty="0" smtClean="0"/>
              <a:t>Identify opportunities for accessing finance</a:t>
            </a:r>
          </a:p>
          <a:p>
            <a:pPr>
              <a:spcBef>
                <a:spcPts val="1080"/>
              </a:spcBef>
            </a:pPr>
            <a:r>
              <a:rPr lang="en-US" sz="2000" dirty="0"/>
              <a:t>Align actions with national </a:t>
            </a:r>
            <a:r>
              <a:rPr lang="en-US" sz="2000" dirty="0" smtClean="0"/>
              <a:t>priorities</a:t>
            </a:r>
          </a:p>
          <a:p>
            <a:pPr>
              <a:spcBef>
                <a:spcPts val="1080"/>
              </a:spcBef>
            </a:pPr>
            <a:r>
              <a:rPr lang="en-US" sz="2000" dirty="0" smtClean="0"/>
              <a:t>Get ‘buy-in’ from those with most influence, particularly finance &amp; planning ministries</a:t>
            </a:r>
          </a:p>
          <a:p>
            <a:pPr>
              <a:spcBef>
                <a:spcPts val="1080"/>
              </a:spcBef>
            </a:pPr>
            <a:r>
              <a:rPr lang="en-US" sz="2000" dirty="0" smtClean="0"/>
              <a:t>Don’t be too academic!</a:t>
            </a:r>
            <a:endParaRPr lang="en-US" sz="2000" dirty="0"/>
          </a:p>
          <a:p>
            <a:pPr>
              <a:spcBef>
                <a:spcPts val="1080"/>
              </a:spcBef>
            </a:pPr>
            <a:endParaRPr lang="en-US" sz="2000" dirty="0" smtClean="0"/>
          </a:p>
          <a:p>
            <a:pPr>
              <a:spcBef>
                <a:spcPts val="1080"/>
              </a:spcBef>
            </a:pPr>
            <a:endParaRPr lang="en-US" sz="2000" dirty="0" smtClean="0"/>
          </a:p>
        </p:txBody>
      </p:sp>
    </p:spTree>
    <p:extLst>
      <p:ext uri="{BB962C8B-B14F-4D97-AF65-F5344CB8AC3E}">
        <p14:creationId xmlns:p14="http://schemas.microsoft.com/office/powerpoint/2010/main" val="1121706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7779" y="50424"/>
            <a:ext cx="8797445" cy="628971"/>
          </a:xfrm>
        </p:spPr>
        <p:txBody>
          <a:bodyPr>
            <a:noAutofit/>
          </a:bodyPr>
          <a:lstStyle/>
          <a:p>
            <a:r>
              <a:rPr lang="is-IS" sz="3200" b="1" dirty="0" smtClean="0">
                <a:solidFill>
                  <a:srgbClr val="0070C0"/>
                </a:solidFill>
              </a:rPr>
              <a:t>But we must also challenge</a:t>
            </a:r>
          </a:p>
        </p:txBody>
      </p:sp>
      <p:sp>
        <p:nvSpPr>
          <p:cNvPr id="6" name="Content Placeholder 2"/>
          <p:cNvSpPr>
            <a:spLocks noGrp="1"/>
          </p:cNvSpPr>
          <p:nvPr>
            <p:ph idx="1"/>
          </p:nvPr>
        </p:nvSpPr>
        <p:spPr>
          <a:xfrm>
            <a:off x="216976" y="829469"/>
            <a:ext cx="8864408" cy="3967999"/>
          </a:xfrm>
        </p:spPr>
        <p:txBody>
          <a:bodyPr>
            <a:normAutofit/>
          </a:bodyPr>
          <a:lstStyle/>
          <a:p>
            <a:r>
              <a:rPr lang="en-GB" sz="2000" dirty="0" smtClean="0"/>
              <a:t>Can private sector deliver adaptation ‘solutions’ to poorest/most vulnerable?</a:t>
            </a:r>
          </a:p>
          <a:p>
            <a:r>
              <a:rPr lang="en-GB" sz="2000" dirty="0" smtClean="0"/>
              <a:t>Will capacity building &amp; technological approaches translate into resilience?</a:t>
            </a:r>
          </a:p>
          <a:p>
            <a:r>
              <a:rPr lang="en-GB" sz="2000" dirty="0" smtClean="0"/>
              <a:t>Does a focus on resilience miss the need for ’transformational’ adaptation?</a:t>
            </a:r>
          </a:p>
          <a:p>
            <a:r>
              <a:rPr lang="en-GB" sz="2000" dirty="0" smtClean="0"/>
              <a:t>Are interventions delivering long-term, sustainable development benefits?</a:t>
            </a:r>
          </a:p>
          <a:p>
            <a:r>
              <a:rPr lang="en-GB" sz="2000" dirty="0" smtClean="0"/>
              <a:t>Is adaptation sometimes palliative – what would have happened without it?</a:t>
            </a:r>
          </a:p>
          <a:p>
            <a:r>
              <a:rPr lang="en-GB" sz="2000" dirty="0" smtClean="0"/>
              <a:t>Will conservation approaches &amp; good practice be sufficient?</a:t>
            </a:r>
          </a:p>
          <a:p>
            <a:r>
              <a:rPr lang="en-GB" sz="2000" dirty="0" smtClean="0"/>
              <a:t>Are we risking longer-term maladaptation for shorter-term benefits?</a:t>
            </a:r>
          </a:p>
          <a:p>
            <a:r>
              <a:rPr lang="en-GB" sz="2000" dirty="0" smtClean="0"/>
              <a:t>Are we targeting the right areas with the right actions?</a:t>
            </a:r>
            <a:endParaRPr lang="en-GB" sz="2000" dirty="0"/>
          </a:p>
        </p:txBody>
      </p:sp>
      <p:sp>
        <p:nvSpPr>
          <p:cNvPr id="7" name="Content Placeholder 2"/>
          <p:cNvSpPr txBox="1">
            <a:spLocks/>
          </p:cNvSpPr>
          <p:nvPr/>
        </p:nvSpPr>
        <p:spPr>
          <a:xfrm>
            <a:off x="157779" y="1378283"/>
            <a:ext cx="8998775" cy="24652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smtClean="0"/>
          </a:p>
          <a:p>
            <a:pPr marL="0" indent="0">
              <a:buFont typeface="Arial"/>
              <a:buNone/>
            </a:pPr>
            <a:endParaRPr lang="en-US" sz="2200" dirty="0" smtClean="0"/>
          </a:p>
          <a:p>
            <a:pPr marL="0" indent="0">
              <a:buFont typeface="Arial"/>
              <a:buNone/>
            </a:pPr>
            <a:endParaRPr lang="en-US" sz="2200" dirty="0" smtClean="0"/>
          </a:p>
        </p:txBody>
      </p:sp>
      <p:pic>
        <p:nvPicPr>
          <p:cNvPr id="10" name="Picture 9" descr="Matthias_Mueller_no_overtaking_FlickrCC.jpg"/>
          <p:cNvPicPr>
            <a:picLocks noChangeAspect="1"/>
          </p:cNvPicPr>
          <p:nvPr/>
        </p:nvPicPr>
        <p:blipFill>
          <a:blip r:embed="rId3">
            <a:extLst>
              <a:ext uri="{28A0092B-C50C-407E-A947-70E740481C1C}">
                <a14:useLocalDpi xmlns:a14="http://schemas.microsoft.com/office/drawing/2010/main" val="0"/>
              </a:ext>
            </a:extLst>
          </a:blip>
          <a:srcRect t="21242" b="29726"/>
          <a:stretch>
            <a:fillRect/>
          </a:stretch>
        </p:blipFill>
        <p:spPr bwMode="auto">
          <a:xfrm>
            <a:off x="-17463" y="3927475"/>
            <a:ext cx="9174163"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566988" y="6491288"/>
            <a:ext cx="6577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a:defRPr sz="1200">
                <a:solidFill>
                  <a:srgbClr val="000000"/>
                </a:solidFill>
                <a:latin typeface="Helvetica" charset="0"/>
                <a:ea typeface="ＭＳ Ｐゴシック" charset="-128"/>
                <a:sym typeface="Helvetica" charset="0"/>
              </a:defRPr>
            </a:lvl1pPr>
            <a:lvl2pPr marL="742950" indent="-285750" eaLnBrk="0">
              <a:defRPr sz="1200">
                <a:solidFill>
                  <a:srgbClr val="000000"/>
                </a:solidFill>
                <a:latin typeface="Helvetica" charset="0"/>
                <a:ea typeface="ＭＳ Ｐゴシック" charset="-128"/>
                <a:sym typeface="Helvetica" charset="0"/>
              </a:defRPr>
            </a:lvl2pPr>
            <a:lvl3pPr marL="1143000" indent="-228600" eaLnBrk="0">
              <a:defRPr sz="1200">
                <a:solidFill>
                  <a:srgbClr val="000000"/>
                </a:solidFill>
                <a:latin typeface="Helvetica" charset="0"/>
                <a:ea typeface="ＭＳ Ｐゴシック" charset="-128"/>
                <a:sym typeface="Helvetica" charset="0"/>
              </a:defRPr>
            </a:lvl3pPr>
            <a:lvl4pPr marL="1600200" indent="-228600" eaLnBrk="0">
              <a:defRPr sz="1200">
                <a:solidFill>
                  <a:srgbClr val="000000"/>
                </a:solidFill>
                <a:latin typeface="Helvetica" charset="0"/>
                <a:ea typeface="ＭＳ Ｐゴシック" charset="-128"/>
                <a:sym typeface="Helvetica" charset="0"/>
              </a:defRPr>
            </a:lvl4pPr>
            <a:lvl5pPr marL="2057400" indent="-228600" eaLnBrk="0">
              <a:defRPr sz="1200">
                <a:solidFill>
                  <a:srgbClr val="000000"/>
                </a:solidFill>
                <a:latin typeface="Helvetica" charset="0"/>
                <a:ea typeface="ＭＳ Ｐゴシック" charset="-128"/>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9pPr>
          </a:lstStyle>
          <a:p>
            <a:pPr algn="r" eaLnBrk="1"/>
            <a:r>
              <a:rPr lang="en-US" altLang="en-US" sz="1800" i="1">
                <a:solidFill>
                  <a:schemeClr val="bg1"/>
                </a:solidFill>
                <a:latin typeface="Calibri" charset="0"/>
              </a:rPr>
              <a:t>Photo by Matthias Mueller, via Flickr Creative Commons</a:t>
            </a:r>
          </a:p>
        </p:txBody>
      </p:sp>
    </p:spTree>
    <p:extLst>
      <p:ext uri="{BB962C8B-B14F-4D97-AF65-F5344CB8AC3E}">
        <p14:creationId xmlns:p14="http://schemas.microsoft.com/office/powerpoint/2010/main" val="1171660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7779" y="50424"/>
            <a:ext cx="8797445" cy="628971"/>
          </a:xfrm>
        </p:spPr>
        <p:txBody>
          <a:bodyPr>
            <a:noAutofit/>
          </a:bodyPr>
          <a:lstStyle/>
          <a:p>
            <a:r>
              <a:rPr lang="is-IS" sz="3200" b="1" dirty="0" smtClean="0">
                <a:solidFill>
                  <a:srgbClr val="0070C0"/>
                </a:solidFill>
              </a:rPr>
              <a:t>Development &amp; the idea of progress</a:t>
            </a:r>
          </a:p>
        </p:txBody>
      </p:sp>
      <p:sp>
        <p:nvSpPr>
          <p:cNvPr id="7" name="Content Placeholder 2"/>
          <p:cNvSpPr txBox="1">
            <a:spLocks/>
          </p:cNvSpPr>
          <p:nvPr/>
        </p:nvSpPr>
        <p:spPr>
          <a:xfrm>
            <a:off x="157779" y="1378283"/>
            <a:ext cx="8998775" cy="24652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smtClean="0"/>
          </a:p>
          <a:p>
            <a:pPr marL="0" indent="0">
              <a:buFont typeface="Arial"/>
              <a:buNone/>
            </a:pPr>
            <a:endParaRPr lang="en-US" sz="2200" dirty="0" smtClean="0"/>
          </a:p>
          <a:p>
            <a:pPr marL="0" indent="0">
              <a:buFont typeface="Arial"/>
              <a:buNone/>
            </a:pPr>
            <a:endParaRPr lang="en-US" sz="2200" dirty="0" smtClean="0"/>
          </a:p>
        </p:txBody>
      </p:sp>
      <p:sp>
        <p:nvSpPr>
          <p:cNvPr id="11" name="Rectangle 10"/>
          <p:cNvSpPr>
            <a:spLocks noChangeArrowheads="1"/>
          </p:cNvSpPr>
          <p:nvPr/>
        </p:nvSpPr>
        <p:spPr bwMode="auto">
          <a:xfrm>
            <a:off x="370582" y="927805"/>
            <a:ext cx="8595941" cy="2278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9" tIns="45719" rIns="91439" bIns="45719"/>
          <a:lstStyle>
            <a:lvl1pPr marL="257175" indent="-257175" eaLnBrk="0">
              <a:defRPr sz="3600">
                <a:solidFill>
                  <a:srgbClr val="000000"/>
                </a:solidFill>
                <a:latin typeface="Helvetica Light" charset="0"/>
                <a:ea typeface="ＭＳ Ｐゴシック" charset="-128"/>
                <a:sym typeface="Helvetica Light" charset="0"/>
              </a:defRPr>
            </a:lvl1pPr>
            <a:lvl2pPr marL="1055688" indent="-404813" eaLnBrk="0">
              <a:defRPr sz="3600">
                <a:solidFill>
                  <a:srgbClr val="000000"/>
                </a:solidFill>
                <a:latin typeface="Helvetica Light" charset="0"/>
                <a:ea typeface="ＭＳ Ｐゴシック" charset="-128"/>
                <a:sym typeface="Helvetica Light" charset="0"/>
              </a:defRPr>
            </a:lvl2pPr>
            <a:lvl3pPr marL="1143000" indent="-228600" eaLnBrk="0">
              <a:defRPr sz="3600">
                <a:solidFill>
                  <a:srgbClr val="000000"/>
                </a:solidFill>
                <a:latin typeface="Helvetica Light" charset="0"/>
                <a:ea typeface="ＭＳ Ｐゴシック" charset="-128"/>
                <a:sym typeface="Helvetica Light" charset="0"/>
              </a:defRPr>
            </a:lvl3pPr>
            <a:lvl4pPr marL="1600200" indent="-228600" eaLnBrk="0">
              <a:defRPr sz="3600">
                <a:solidFill>
                  <a:srgbClr val="000000"/>
                </a:solidFill>
                <a:latin typeface="Helvetica Light" charset="0"/>
                <a:ea typeface="ＭＳ Ｐゴシック" charset="-128"/>
                <a:sym typeface="Helvetica Light" charset="0"/>
              </a:defRPr>
            </a:lvl4pPr>
            <a:lvl5pPr marL="2057400" indent="-228600" eaLnBrk="0">
              <a:defRPr sz="3600">
                <a:solidFill>
                  <a:srgbClr val="000000"/>
                </a:solidFill>
                <a:latin typeface="Helvetica Light" charset="0"/>
                <a:ea typeface="ＭＳ Ｐゴシック"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128"/>
                <a:sym typeface="Helvetica Light" charset="0"/>
              </a:defRPr>
            </a:lvl9pPr>
          </a:lstStyle>
          <a:p>
            <a:pPr>
              <a:lnSpc>
                <a:spcPts val="2804"/>
              </a:lnSpc>
            </a:pPr>
            <a:r>
              <a:rPr lang="en-US" altLang="en-US" sz="2000" i="1" dirty="0" smtClean="0">
                <a:solidFill>
                  <a:schemeClr val="tx1"/>
                </a:solidFill>
                <a:latin typeface="Calibri" charset="0"/>
                <a:ea typeface="Calibri" charset="0"/>
                <a:cs typeface="Calibri" charset="0"/>
              </a:rPr>
              <a:t>	“</a:t>
            </a:r>
            <a:r>
              <a:rPr lang="en-US" altLang="en-US" sz="2000" i="1" dirty="0">
                <a:solidFill>
                  <a:schemeClr val="tx1"/>
                </a:solidFill>
                <a:latin typeface="Calibri" charset="0"/>
                <a:ea typeface="Calibri" charset="0"/>
                <a:cs typeface="Calibri" charset="0"/>
              </a:rPr>
              <a:t>As it is undeniable that portions of the human race have existed in a state of savagery, other portions in a state of barbarism and still other portions in a state of </a:t>
            </a:r>
            <a:r>
              <a:rPr lang="en-US" altLang="en-US" sz="2000" i="1" dirty="0" err="1">
                <a:solidFill>
                  <a:schemeClr val="tx1"/>
                </a:solidFill>
                <a:latin typeface="Calibri" charset="0"/>
                <a:ea typeface="Calibri" charset="0"/>
                <a:cs typeface="Calibri" charset="0"/>
              </a:rPr>
              <a:t>civilisation</a:t>
            </a:r>
            <a:r>
              <a:rPr lang="en-US" altLang="en-US" sz="2000" i="1" dirty="0">
                <a:solidFill>
                  <a:schemeClr val="tx1"/>
                </a:solidFill>
                <a:latin typeface="Calibri" charset="0"/>
                <a:ea typeface="Calibri" charset="0"/>
                <a:cs typeface="Calibri" charset="0"/>
              </a:rPr>
              <a:t>, … these three distinct conditions are connected with one another in a natural as well as necessary sequence of progress.” </a:t>
            </a:r>
          </a:p>
          <a:p>
            <a:pPr lvl="1" algn="r">
              <a:lnSpc>
                <a:spcPts val="2804"/>
              </a:lnSpc>
              <a:spcAft>
                <a:spcPct val="40000"/>
              </a:spcAft>
              <a:buSzPct val="60000"/>
            </a:pPr>
            <a:r>
              <a:rPr lang="en-US" altLang="en-US" sz="1600" dirty="0">
                <a:solidFill>
                  <a:schemeClr val="accent1"/>
                </a:solidFill>
                <a:latin typeface="Calibri" charset="0"/>
                <a:ea typeface="Calibri" charset="0"/>
                <a:cs typeface="Calibri" charset="0"/>
              </a:rPr>
              <a:t>Lewis Henry Morgan (1871) </a:t>
            </a:r>
            <a:r>
              <a:rPr lang="en-US" altLang="en-US" sz="1600" i="1" dirty="0">
                <a:solidFill>
                  <a:schemeClr val="accent1"/>
                </a:solidFill>
                <a:latin typeface="Calibri" charset="0"/>
                <a:ea typeface="Calibri" charset="0"/>
                <a:cs typeface="Calibri" charset="0"/>
              </a:rPr>
              <a:t>Ancient Society</a:t>
            </a:r>
            <a:r>
              <a:rPr lang="en-US" altLang="en-US" sz="1600" dirty="0">
                <a:solidFill>
                  <a:schemeClr val="accent1"/>
                </a:solidFill>
                <a:latin typeface="Calibri" charset="0"/>
                <a:ea typeface="Calibri" charset="0"/>
                <a:cs typeface="Calibri" charset="0"/>
              </a:rPr>
              <a:t>: 3-4.</a:t>
            </a:r>
          </a:p>
        </p:txBody>
      </p:sp>
      <p:pic>
        <p:nvPicPr>
          <p:cNvPr id="12" name="Picture 2" descr="Ben_Sutherland_early_man_FLickrCC.jpg"/>
          <p:cNvPicPr>
            <a:picLocks noChangeAspect="1"/>
          </p:cNvPicPr>
          <p:nvPr/>
        </p:nvPicPr>
        <p:blipFill rotWithShape="1">
          <a:blip r:embed="rId3">
            <a:extLst>
              <a:ext uri="{28A0092B-C50C-407E-A947-70E740481C1C}">
                <a14:useLocalDpi xmlns:a14="http://schemas.microsoft.com/office/drawing/2010/main" val="0"/>
              </a:ext>
            </a:extLst>
          </a:blip>
          <a:srcRect l="25955"/>
          <a:stretch/>
        </p:blipFill>
        <p:spPr bwMode="auto">
          <a:xfrm>
            <a:off x="345175" y="2975036"/>
            <a:ext cx="1837311" cy="186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David_CaesarsPalaceVegasMDB28_Flickr_CC.jpg"/>
          <p:cNvPicPr>
            <a:picLocks noChangeAspect="1"/>
          </p:cNvPicPr>
          <p:nvPr/>
        </p:nvPicPr>
        <p:blipFill rotWithShape="1">
          <a:blip r:embed="rId4">
            <a:extLst>
              <a:ext uri="{28A0092B-C50C-407E-A947-70E740481C1C}">
                <a14:useLocalDpi xmlns:a14="http://schemas.microsoft.com/office/drawing/2010/main" val="0"/>
              </a:ext>
            </a:extLst>
          </a:blip>
          <a:srcRect l="10931" r="19246"/>
          <a:stretch/>
        </p:blipFill>
        <p:spPr bwMode="auto">
          <a:xfrm>
            <a:off x="4556501" y="2971777"/>
            <a:ext cx="1954061" cy="186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45176" y="4965922"/>
            <a:ext cx="1947088" cy="615553"/>
          </a:xfrm>
          <a:prstGeom prst="rect">
            <a:avLst/>
          </a:prstGeom>
          <a:noFill/>
        </p:spPr>
        <p:txBody>
          <a:bodyPr wrap="square" rtlCol="0">
            <a:spAutoFit/>
          </a:bodyPr>
          <a:lstStyle/>
          <a:p>
            <a:r>
              <a:rPr lang="en-US" sz="1700" dirty="0" smtClean="0"/>
              <a:t>Savagery: hunting &amp; gathering</a:t>
            </a:r>
            <a:endParaRPr lang="en-US" sz="1700" dirty="0"/>
          </a:p>
        </p:txBody>
      </p:sp>
      <p:sp>
        <p:nvSpPr>
          <p:cNvPr id="15" name="TextBox 14"/>
          <p:cNvSpPr txBox="1"/>
          <p:nvPr/>
        </p:nvSpPr>
        <p:spPr>
          <a:xfrm>
            <a:off x="2316277" y="4964616"/>
            <a:ext cx="2340889" cy="877163"/>
          </a:xfrm>
          <a:prstGeom prst="rect">
            <a:avLst/>
          </a:prstGeom>
          <a:noFill/>
        </p:spPr>
        <p:txBody>
          <a:bodyPr wrap="square" rtlCol="0">
            <a:spAutoFit/>
          </a:bodyPr>
          <a:lstStyle/>
          <a:p>
            <a:r>
              <a:rPr lang="en-US" sz="1700" dirty="0" smtClean="0"/>
              <a:t>Barbarism: livestock herding, nomadism, village farming</a:t>
            </a:r>
            <a:endParaRPr lang="en-US" sz="1700" dirty="0"/>
          </a:p>
        </p:txBody>
      </p:sp>
      <p:sp>
        <p:nvSpPr>
          <p:cNvPr id="16" name="TextBox 15"/>
          <p:cNvSpPr txBox="1"/>
          <p:nvPr/>
        </p:nvSpPr>
        <p:spPr>
          <a:xfrm>
            <a:off x="4388029" y="4928233"/>
            <a:ext cx="2481337" cy="877163"/>
          </a:xfrm>
          <a:prstGeom prst="rect">
            <a:avLst/>
          </a:prstGeom>
          <a:noFill/>
        </p:spPr>
        <p:txBody>
          <a:bodyPr wrap="square" rtlCol="0">
            <a:spAutoFit/>
          </a:bodyPr>
          <a:lstStyle/>
          <a:p>
            <a:r>
              <a:rPr lang="en-US" sz="1700" dirty="0" err="1" smtClean="0"/>
              <a:t>Civilisation</a:t>
            </a:r>
            <a:r>
              <a:rPr lang="en-US" sz="1700" dirty="0"/>
              <a:t>:</a:t>
            </a:r>
            <a:r>
              <a:rPr lang="en-US" sz="1700" dirty="0" smtClean="0"/>
              <a:t> economic </a:t>
            </a:r>
            <a:r>
              <a:rPr lang="en-US" sz="1700" dirty="0" err="1" smtClean="0"/>
              <a:t>specialisation</a:t>
            </a:r>
            <a:r>
              <a:rPr lang="en-US" sz="1700" dirty="0" smtClean="0"/>
              <a:t>, cities, states, power, politics</a:t>
            </a:r>
            <a:endParaRPr lang="en-US" sz="1700" dirty="0"/>
          </a:p>
        </p:txBody>
      </p:sp>
      <p:sp>
        <p:nvSpPr>
          <p:cNvPr id="4" name="TextBox 3"/>
          <p:cNvSpPr txBox="1"/>
          <p:nvPr/>
        </p:nvSpPr>
        <p:spPr>
          <a:xfrm>
            <a:off x="196243" y="6027891"/>
            <a:ext cx="8620211" cy="738664"/>
          </a:xfrm>
          <a:prstGeom prst="rect">
            <a:avLst/>
          </a:prstGeom>
          <a:noFill/>
        </p:spPr>
        <p:txBody>
          <a:bodyPr wrap="square" rtlCol="0">
            <a:spAutoFit/>
          </a:bodyPr>
          <a:lstStyle/>
          <a:p>
            <a:pPr>
              <a:spcBef>
                <a:spcPts val="600"/>
              </a:spcBef>
            </a:pPr>
            <a:r>
              <a:rPr lang="en-US" sz="1600" dirty="0" smtClean="0">
                <a:solidFill>
                  <a:srgbClr val="0070C0"/>
                </a:solidFill>
              </a:rPr>
              <a:t>Stages of progress defined by Nilsson (tr. 1868), Morgan (1871, 1877). See also Fukuyama (1992). </a:t>
            </a:r>
            <a:r>
              <a:rPr lang="en-US" sz="1300" dirty="0" smtClean="0"/>
              <a:t>Images from Ben Sutherland</a:t>
            </a:r>
            <a:r>
              <a:rPr lang="en-US" sz="1300" baseline="30000" dirty="0" smtClean="0"/>
              <a:t>1</a:t>
            </a:r>
            <a:r>
              <a:rPr lang="en-US" sz="1300" dirty="0" smtClean="0"/>
              <a:t>, Nick Brooks (Sahrawi camel riders, Western Sahara), Matt Barnett (David replica, Caesar’s Palace)</a:t>
            </a:r>
            <a:r>
              <a:rPr lang="en-US" sz="1300" baseline="30000" dirty="0" smtClean="0"/>
              <a:t>1</a:t>
            </a:r>
            <a:r>
              <a:rPr lang="en-US" sz="1300" dirty="0" smtClean="0"/>
              <a:t>, Mike de Souza/</a:t>
            </a:r>
            <a:r>
              <a:rPr lang="en-US" sz="1300" dirty="0" err="1" smtClean="0"/>
              <a:t>Crowdfunder</a:t>
            </a:r>
            <a:r>
              <a:rPr lang="en-US" sz="1300" dirty="0" smtClean="0"/>
              <a:t>. </a:t>
            </a:r>
            <a:r>
              <a:rPr lang="en-US" sz="1300" i="1" baseline="30000" dirty="0" smtClean="0"/>
              <a:t>1</a:t>
            </a:r>
            <a:r>
              <a:rPr lang="en-US" sz="1300" i="1" dirty="0" smtClean="0"/>
              <a:t>via Flickr Creative Commons </a:t>
            </a:r>
            <a:endParaRPr lang="en-US" sz="1300" i="1" dirty="0"/>
          </a:p>
        </p:txBody>
      </p:sp>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13191" r="16788"/>
          <a:stretch/>
        </p:blipFill>
        <p:spPr>
          <a:xfrm>
            <a:off x="2444053" y="2975036"/>
            <a:ext cx="1753644" cy="1884680"/>
          </a:xfrm>
          <a:prstGeom prst="rect">
            <a:avLst/>
          </a:prstGeom>
        </p:spPr>
      </p:pic>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t="5371" b="26786"/>
          <a:stretch/>
        </p:blipFill>
        <p:spPr>
          <a:xfrm>
            <a:off x="6869366" y="2948734"/>
            <a:ext cx="2015211" cy="1912290"/>
          </a:xfrm>
          <a:prstGeom prst="rect">
            <a:avLst/>
          </a:prstGeom>
        </p:spPr>
      </p:pic>
      <p:sp>
        <p:nvSpPr>
          <p:cNvPr id="19" name="TextBox 18"/>
          <p:cNvSpPr txBox="1"/>
          <p:nvPr/>
        </p:nvSpPr>
        <p:spPr>
          <a:xfrm>
            <a:off x="6869366" y="4928233"/>
            <a:ext cx="1947088" cy="1138773"/>
          </a:xfrm>
          <a:prstGeom prst="rect">
            <a:avLst/>
          </a:prstGeom>
          <a:noFill/>
        </p:spPr>
        <p:txBody>
          <a:bodyPr wrap="square" rtlCol="0">
            <a:spAutoFit/>
          </a:bodyPr>
          <a:lstStyle/>
          <a:p>
            <a:r>
              <a:rPr lang="en-US" sz="1700" dirty="0" smtClean="0"/>
              <a:t>Modernity: elite capture &amp; flogging off public assets to your mates</a:t>
            </a:r>
            <a:r>
              <a:rPr lang="is-IS" sz="1700" dirty="0" smtClean="0"/>
              <a:t>…</a:t>
            </a:r>
            <a:endParaRPr lang="en-US" sz="1700" dirty="0"/>
          </a:p>
        </p:txBody>
      </p:sp>
    </p:spTree>
    <p:extLst>
      <p:ext uri="{BB962C8B-B14F-4D97-AF65-F5344CB8AC3E}">
        <p14:creationId xmlns:p14="http://schemas.microsoft.com/office/powerpoint/2010/main" val="2018789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7779" y="50424"/>
            <a:ext cx="8797445" cy="628971"/>
          </a:xfrm>
        </p:spPr>
        <p:txBody>
          <a:bodyPr>
            <a:noAutofit/>
          </a:bodyPr>
          <a:lstStyle/>
          <a:p>
            <a:r>
              <a:rPr lang="is-IS" sz="3200" b="1" dirty="0" smtClean="0">
                <a:solidFill>
                  <a:srgbClr val="0070C0"/>
                </a:solidFill>
              </a:rPr>
              <a:t>‘Stages’ of social &amp; economic development</a:t>
            </a:r>
          </a:p>
        </p:txBody>
      </p:sp>
      <p:sp>
        <p:nvSpPr>
          <p:cNvPr id="7" name="Content Placeholder 2"/>
          <p:cNvSpPr txBox="1">
            <a:spLocks/>
          </p:cNvSpPr>
          <p:nvPr/>
        </p:nvSpPr>
        <p:spPr>
          <a:xfrm>
            <a:off x="157779" y="1378283"/>
            <a:ext cx="8998775" cy="24652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smtClean="0"/>
          </a:p>
          <a:p>
            <a:pPr marL="0" indent="0">
              <a:buFont typeface="Arial"/>
              <a:buNone/>
            </a:pPr>
            <a:endParaRPr lang="en-US" sz="2200" dirty="0" smtClean="0"/>
          </a:p>
          <a:p>
            <a:pPr marL="0" indent="0">
              <a:buFont typeface="Arial"/>
              <a:buNone/>
            </a:pPr>
            <a:endParaRPr lang="en-US" sz="2200" dirty="0" smtClean="0"/>
          </a:p>
        </p:txBody>
      </p:sp>
      <p:sp>
        <p:nvSpPr>
          <p:cNvPr id="11" name="Rectangle 10"/>
          <p:cNvSpPr>
            <a:spLocks noChangeArrowheads="1"/>
          </p:cNvSpPr>
          <p:nvPr/>
        </p:nvSpPr>
        <p:spPr bwMode="auto">
          <a:xfrm>
            <a:off x="157780" y="927804"/>
            <a:ext cx="8808744" cy="3977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9" tIns="45719" rIns="91439" bIns="45719"/>
          <a:lstStyle>
            <a:lvl1pPr marL="257175" indent="-257175" eaLnBrk="0">
              <a:defRPr sz="3600">
                <a:solidFill>
                  <a:srgbClr val="000000"/>
                </a:solidFill>
                <a:latin typeface="Helvetica Light" charset="0"/>
                <a:ea typeface="ＭＳ Ｐゴシック" charset="-128"/>
                <a:sym typeface="Helvetica Light" charset="0"/>
              </a:defRPr>
            </a:lvl1pPr>
            <a:lvl2pPr marL="1055688" indent="-404813" eaLnBrk="0">
              <a:defRPr sz="3600">
                <a:solidFill>
                  <a:srgbClr val="000000"/>
                </a:solidFill>
                <a:latin typeface="Helvetica Light" charset="0"/>
                <a:ea typeface="ＭＳ Ｐゴシック" charset="-128"/>
                <a:sym typeface="Helvetica Light" charset="0"/>
              </a:defRPr>
            </a:lvl2pPr>
            <a:lvl3pPr marL="1143000" indent="-228600" eaLnBrk="0">
              <a:defRPr sz="3600">
                <a:solidFill>
                  <a:srgbClr val="000000"/>
                </a:solidFill>
                <a:latin typeface="Helvetica Light" charset="0"/>
                <a:ea typeface="ＭＳ Ｐゴシック" charset="-128"/>
                <a:sym typeface="Helvetica Light" charset="0"/>
              </a:defRPr>
            </a:lvl3pPr>
            <a:lvl4pPr marL="1600200" indent="-228600" eaLnBrk="0">
              <a:defRPr sz="3600">
                <a:solidFill>
                  <a:srgbClr val="000000"/>
                </a:solidFill>
                <a:latin typeface="Helvetica Light" charset="0"/>
                <a:ea typeface="ＭＳ Ｐゴシック" charset="-128"/>
                <a:sym typeface="Helvetica Light" charset="0"/>
              </a:defRPr>
            </a:lvl4pPr>
            <a:lvl5pPr marL="2057400" indent="-228600" eaLnBrk="0">
              <a:defRPr sz="3600">
                <a:solidFill>
                  <a:srgbClr val="000000"/>
                </a:solidFill>
                <a:latin typeface="Helvetica Light" charset="0"/>
                <a:ea typeface="ＭＳ Ｐゴシック"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128"/>
                <a:sym typeface="Helvetica Light" charset="0"/>
              </a:defRPr>
            </a:lvl9pPr>
          </a:lstStyle>
          <a:p>
            <a:pPr>
              <a:lnSpc>
                <a:spcPts val="2804"/>
              </a:lnSpc>
            </a:pPr>
            <a:r>
              <a:rPr lang="en-US" altLang="en-US" sz="2000" b="1" dirty="0" smtClean="0">
                <a:solidFill>
                  <a:schemeClr val="tx1"/>
                </a:solidFill>
                <a:latin typeface="Calibri" charset="0"/>
                <a:ea typeface="Calibri" charset="0"/>
                <a:cs typeface="Calibri" charset="0"/>
              </a:rPr>
              <a:t>Models of linear progress reflected in language of economics &amp; development</a:t>
            </a:r>
            <a:endParaRPr lang="en-US" altLang="en-US" sz="1600" dirty="0" smtClean="0">
              <a:solidFill>
                <a:schemeClr val="tx1"/>
              </a:solidFill>
              <a:latin typeface="Calibri" charset="0"/>
              <a:ea typeface="Calibri" charset="0"/>
              <a:cs typeface="Calibri" charset="0"/>
            </a:endParaRPr>
          </a:p>
          <a:p>
            <a:pPr marL="342900" indent="-342900">
              <a:lnSpc>
                <a:spcPts val="2804"/>
              </a:lnSpc>
              <a:spcBef>
                <a:spcPts val="1200"/>
              </a:spcBef>
              <a:buFont typeface="Arial" charset="0"/>
              <a:buChar char="•"/>
            </a:pPr>
            <a:r>
              <a:rPr lang="en-US" altLang="en-US" sz="2000" dirty="0" smtClean="0">
                <a:solidFill>
                  <a:schemeClr val="tx1"/>
                </a:solidFill>
                <a:latin typeface="Calibri" charset="0"/>
                <a:ea typeface="Calibri" charset="0"/>
                <a:cs typeface="Calibri" charset="0"/>
              </a:rPr>
              <a:t>Stages of economic development – often invoked by developing country governments as justification for ‘necessary’ growth in emissions</a:t>
            </a:r>
            <a:r>
              <a:rPr lang="en-US" altLang="en-US" sz="2000" baseline="30000" dirty="0" smtClean="0">
                <a:solidFill>
                  <a:schemeClr val="tx1"/>
                </a:solidFill>
                <a:latin typeface="Calibri" charset="0"/>
                <a:ea typeface="Calibri" charset="0"/>
                <a:cs typeface="Calibri" charset="0"/>
              </a:rPr>
              <a:t>1</a:t>
            </a:r>
            <a:endParaRPr lang="en-US" altLang="en-US" sz="2000" dirty="0" smtClean="0">
              <a:solidFill>
                <a:schemeClr val="tx1"/>
              </a:solidFill>
              <a:latin typeface="Calibri" charset="0"/>
              <a:ea typeface="Calibri" charset="0"/>
              <a:cs typeface="Calibri" charset="0"/>
            </a:endParaRPr>
          </a:p>
          <a:p>
            <a:pPr marL="342900" indent="-342900">
              <a:lnSpc>
                <a:spcPts val="2804"/>
              </a:lnSpc>
              <a:spcBef>
                <a:spcPts val="1200"/>
              </a:spcBef>
              <a:buFont typeface="Arial" charset="0"/>
              <a:buChar char="•"/>
            </a:pPr>
            <a:r>
              <a:rPr lang="en-US" altLang="en-US" sz="2000" dirty="0" smtClean="0">
                <a:solidFill>
                  <a:schemeClr val="tx1"/>
                </a:solidFill>
                <a:latin typeface="Calibri" charset="0"/>
                <a:ea typeface="Calibri" charset="0"/>
                <a:cs typeface="Calibri" charset="0"/>
              </a:rPr>
              <a:t>Transitions from subsistence agriculture to commercial agriculture</a:t>
            </a:r>
            <a:r>
              <a:rPr lang="en-US" altLang="en-US" sz="2000" baseline="30000" dirty="0" smtClean="0">
                <a:solidFill>
                  <a:schemeClr val="tx1"/>
                </a:solidFill>
                <a:latin typeface="Calibri" charset="0"/>
                <a:ea typeface="Calibri" charset="0"/>
                <a:cs typeface="Calibri" charset="0"/>
              </a:rPr>
              <a:t>2</a:t>
            </a:r>
            <a:r>
              <a:rPr lang="en-US" altLang="en-US" sz="2000" dirty="0" smtClean="0">
                <a:solidFill>
                  <a:schemeClr val="tx1"/>
                </a:solidFill>
                <a:latin typeface="Calibri" charset="0"/>
                <a:ea typeface="Calibri" charset="0"/>
                <a:cs typeface="Calibri" charset="0"/>
              </a:rPr>
              <a:t> to </a:t>
            </a:r>
            <a:r>
              <a:rPr lang="en-US" altLang="en-US" sz="2000" dirty="0" err="1" smtClean="0">
                <a:solidFill>
                  <a:schemeClr val="tx1"/>
                </a:solidFill>
                <a:latin typeface="Calibri" charset="0"/>
                <a:ea typeface="Calibri" charset="0"/>
                <a:cs typeface="Calibri" charset="0"/>
              </a:rPr>
              <a:t>industrialisation</a:t>
            </a:r>
            <a:r>
              <a:rPr lang="en-US" altLang="en-US" sz="2000" dirty="0" smtClean="0">
                <a:solidFill>
                  <a:schemeClr val="tx1"/>
                </a:solidFill>
                <a:latin typeface="Calibri" charset="0"/>
                <a:ea typeface="Calibri" charset="0"/>
                <a:cs typeface="Calibri" charset="0"/>
              </a:rPr>
              <a:t> (to service industries)</a:t>
            </a:r>
            <a:r>
              <a:rPr lang="en-US" altLang="en-US" sz="2000" baseline="30000" dirty="0" smtClean="0">
                <a:solidFill>
                  <a:schemeClr val="tx1"/>
                </a:solidFill>
                <a:latin typeface="Calibri" charset="0"/>
                <a:ea typeface="Calibri" charset="0"/>
                <a:cs typeface="Calibri" charset="0"/>
              </a:rPr>
              <a:t>3</a:t>
            </a:r>
            <a:endParaRPr lang="en-US" altLang="en-US" sz="2000" dirty="0" smtClean="0">
              <a:solidFill>
                <a:schemeClr val="tx1"/>
              </a:solidFill>
              <a:latin typeface="Calibri" charset="0"/>
              <a:ea typeface="Calibri" charset="0"/>
              <a:cs typeface="Calibri" charset="0"/>
            </a:endParaRPr>
          </a:p>
          <a:p>
            <a:pPr marL="342900" indent="-342900">
              <a:lnSpc>
                <a:spcPts val="2804"/>
              </a:lnSpc>
              <a:spcBef>
                <a:spcPts val="1200"/>
              </a:spcBef>
              <a:buFont typeface="Arial" charset="0"/>
              <a:buChar char="•"/>
            </a:pPr>
            <a:r>
              <a:rPr lang="en-US" altLang="en-US" sz="2000" dirty="0" smtClean="0">
                <a:solidFill>
                  <a:schemeClr val="tx1"/>
                </a:solidFill>
                <a:latin typeface="Calibri" charset="0"/>
                <a:ea typeface="Calibri" charset="0"/>
                <a:cs typeface="Calibri" charset="0"/>
              </a:rPr>
              <a:t>Widespread view in many DC </a:t>
            </a:r>
            <a:r>
              <a:rPr lang="en-US" altLang="en-US" sz="2000" dirty="0" err="1" smtClean="0">
                <a:solidFill>
                  <a:schemeClr val="tx1"/>
                </a:solidFill>
                <a:latin typeface="Calibri" charset="0"/>
                <a:ea typeface="Calibri" charset="0"/>
                <a:cs typeface="Calibri" charset="0"/>
              </a:rPr>
              <a:t>govts</a:t>
            </a:r>
            <a:r>
              <a:rPr lang="en-US" altLang="en-US" sz="2000" dirty="0" smtClean="0">
                <a:solidFill>
                  <a:schemeClr val="tx1"/>
                </a:solidFill>
                <a:latin typeface="Calibri" charset="0"/>
                <a:ea typeface="Calibri" charset="0"/>
                <a:cs typeface="Calibri" charset="0"/>
              </a:rPr>
              <a:t>. that pastoralism is ‘backward’/’primitive’ </a:t>
            </a:r>
            <a:r>
              <a:rPr lang="en-US" altLang="en-US" sz="2000" baseline="30000" dirty="0" smtClean="0">
                <a:solidFill>
                  <a:schemeClr val="tx1"/>
                </a:solidFill>
                <a:latin typeface="Calibri" charset="0"/>
                <a:ea typeface="Calibri" charset="0"/>
                <a:cs typeface="Calibri" charset="0"/>
              </a:rPr>
              <a:t>4,5</a:t>
            </a:r>
            <a:endParaRPr lang="en-US" altLang="en-US" sz="2000" dirty="0" smtClean="0">
              <a:solidFill>
                <a:schemeClr val="tx1"/>
              </a:solidFill>
              <a:latin typeface="Calibri" charset="0"/>
              <a:ea typeface="Calibri" charset="0"/>
              <a:cs typeface="Calibri" charset="0"/>
            </a:endParaRPr>
          </a:p>
          <a:p>
            <a:pPr marL="781413" lvl="1" indent="-342900">
              <a:lnSpc>
                <a:spcPts val="2804"/>
              </a:lnSpc>
              <a:buFont typeface=".AppleSystemUIFont" charset="-120"/>
              <a:buChar char="-"/>
            </a:pPr>
            <a:r>
              <a:rPr lang="en-US" altLang="en-US" sz="2000" dirty="0" smtClean="0">
                <a:solidFill>
                  <a:schemeClr val="tx1"/>
                </a:solidFill>
                <a:latin typeface="Calibri" charset="0"/>
                <a:ea typeface="Calibri" charset="0"/>
                <a:cs typeface="Calibri" charset="0"/>
              </a:rPr>
              <a:t>Justification for lack of support/investment in pastoralism</a:t>
            </a:r>
            <a:r>
              <a:rPr lang="en-US" altLang="en-US" sz="2000" baseline="30000" dirty="0" smtClean="0">
                <a:solidFill>
                  <a:schemeClr val="tx1"/>
                </a:solidFill>
                <a:latin typeface="Calibri" charset="0"/>
                <a:ea typeface="Calibri" charset="0"/>
                <a:cs typeface="Calibri" charset="0"/>
              </a:rPr>
              <a:t>6</a:t>
            </a:r>
            <a:endParaRPr lang="en-US" altLang="en-US" sz="2000" dirty="0" smtClean="0">
              <a:solidFill>
                <a:schemeClr val="tx1"/>
              </a:solidFill>
              <a:latin typeface="Calibri" charset="0"/>
              <a:ea typeface="Calibri" charset="0"/>
              <a:cs typeface="Calibri" charset="0"/>
            </a:endParaRPr>
          </a:p>
          <a:p>
            <a:pPr marL="781413" lvl="1" indent="-342900">
              <a:lnSpc>
                <a:spcPts val="2804"/>
              </a:lnSpc>
              <a:buFont typeface=".AppleSystemUIFont" charset="-120"/>
              <a:buChar char="-"/>
            </a:pPr>
            <a:r>
              <a:rPr lang="en-US" altLang="en-US" sz="2000" dirty="0" smtClean="0">
                <a:solidFill>
                  <a:schemeClr val="tx1"/>
                </a:solidFill>
                <a:latin typeface="Calibri" charset="0"/>
                <a:ea typeface="Calibri" charset="0"/>
                <a:cs typeface="Calibri" charset="0"/>
              </a:rPr>
              <a:t>Expansion of agriculture into (often marginal) grazing areas</a:t>
            </a:r>
            <a:r>
              <a:rPr lang="en-US" altLang="en-US" sz="2000" baseline="30000" dirty="0" smtClean="0">
                <a:solidFill>
                  <a:schemeClr val="tx1"/>
                </a:solidFill>
                <a:latin typeface="Calibri" charset="0"/>
                <a:ea typeface="Calibri" charset="0"/>
                <a:cs typeface="Calibri" charset="0"/>
              </a:rPr>
              <a:t> 6,7,8</a:t>
            </a:r>
          </a:p>
          <a:p>
            <a:pPr marL="781413" lvl="1" indent="-342900">
              <a:lnSpc>
                <a:spcPts val="2804"/>
              </a:lnSpc>
              <a:buFont typeface=".AppleSystemUIFont" charset="-120"/>
              <a:buChar char="-"/>
            </a:pPr>
            <a:r>
              <a:rPr lang="en-US" altLang="en-US" sz="2000" dirty="0">
                <a:solidFill>
                  <a:schemeClr val="tx1"/>
                </a:solidFill>
                <a:latin typeface="Calibri" charset="0"/>
                <a:ea typeface="Calibri" charset="0"/>
                <a:cs typeface="Calibri" charset="0"/>
              </a:rPr>
              <a:t>S</a:t>
            </a:r>
            <a:r>
              <a:rPr lang="en-US" altLang="en-US" sz="2000" dirty="0" smtClean="0">
                <a:solidFill>
                  <a:schemeClr val="tx1"/>
                </a:solidFill>
                <a:latin typeface="Calibri" charset="0"/>
                <a:ea typeface="Calibri" charset="0"/>
                <a:cs typeface="Calibri" charset="0"/>
              </a:rPr>
              <a:t>ettlement of mobile pastoralists – ’</a:t>
            </a:r>
            <a:r>
              <a:rPr lang="en-US" altLang="en-US" sz="2000" dirty="0" err="1" smtClean="0">
                <a:solidFill>
                  <a:schemeClr val="tx1"/>
                </a:solidFill>
                <a:latin typeface="Calibri" charset="0"/>
                <a:ea typeface="Calibri" charset="0"/>
                <a:cs typeface="Calibri" charset="0"/>
              </a:rPr>
              <a:t>civilising</a:t>
            </a:r>
            <a:r>
              <a:rPr lang="en-US" altLang="en-US" sz="2000" dirty="0" smtClean="0">
                <a:solidFill>
                  <a:schemeClr val="tx1"/>
                </a:solidFill>
                <a:latin typeface="Calibri" charset="0"/>
                <a:ea typeface="Calibri" charset="0"/>
                <a:cs typeface="Calibri" charset="0"/>
              </a:rPr>
              <a:t>’ process</a:t>
            </a:r>
          </a:p>
        </p:txBody>
      </p:sp>
      <p:pic>
        <p:nvPicPr>
          <p:cNvPr id="17" name="Picture 6" descr="WS261107 083.jpg"/>
          <p:cNvPicPr>
            <a:picLocks noChangeAspect="1"/>
          </p:cNvPicPr>
          <p:nvPr/>
        </p:nvPicPr>
        <p:blipFill>
          <a:blip r:embed="rId3">
            <a:extLst>
              <a:ext uri="{28A0092B-C50C-407E-A947-70E740481C1C}">
                <a14:useLocalDpi xmlns:a14="http://schemas.microsoft.com/office/drawing/2010/main" val="0"/>
              </a:ext>
            </a:extLst>
          </a:blip>
          <a:srcRect t="31715" b="42871"/>
          <a:stretch>
            <a:fillRect/>
          </a:stretch>
        </p:blipFill>
        <p:spPr bwMode="auto">
          <a:xfrm>
            <a:off x="0" y="5114925"/>
            <a:ext cx="9144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7"/>
          <p:cNvSpPr txBox="1">
            <a:spLocks noChangeArrowheads="1"/>
          </p:cNvSpPr>
          <p:nvPr/>
        </p:nvSpPr>
        <p:spPr bwMode="auto">
          <a:xfrm>
            <a:off x="558140" y="6328497"/>
            <a:ext cx="7885216"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a:defRPr sz="1200">
                <a:solidFill>
                  <a:srgbClr val="000000"/>
                </a:solidFill>
                <a:latin typeface="Helvetica" charset="0"/>
                <a:ea typeface="ＭＳ Ｐゴシック" charset="-128"/>
                <a:sym typeface="Helvetica" charset="0"/>
              </a:defRPr>
            </a:lvl1pPr>
            <a:lvl2pPr marL="742950" indent="-285750" eaLnBrk="0">
              <a:defRPr sz="1200">
                <a:solidFill>
                  <a:srgbClr val="000000"/>
                </a:solidFill>
                <a:latin typeface="Helvetica" charset="0"/>
                <a:ea typeface="ＭＳ Ｐゴシック" charset="-128"/>
                <a:sym typeface="Helvetica" charset="0"/>
              </a:defRPr>
            </a:lvl2pPr>
            <a:lvl3pPr marL="1143000" indent="-228600" eaLnBrk="0">
              <a:defRPr sz="1200">
                <a:solidFill>
                  <a:srgbClr val="000000"/>
                </a:solidFill>
                <a:latin typeface="Helvetica" charset="0"/>
                <a:ea typeface="ＭＳ Ｐゴシック" charset="-128"/>
                <a:sym typeface="Helvetica" charset="0"/>
              </a:defRPr>
            </a:lvl3pPr>
            <a:lvl4pPr marL="1600200" indent="-228600" eaLnBrk="0">
              <a:defRPr sz="1200">
                <a:solidFill>
                  <a:srgbClr val="000000"/>
                </a:solidFill>
                <a:latin typeface="Helvetica" charset="0"/>
                <a:ea typeface="ＭＳ Ｐゴシック" charset="-128"/>
                <a:sym typeface="Helvetica" charset="0"/>
              </a:defRPr>
            </a:lvl4pPr>
            <a:lvl5pPr marL="2057400" indent="-228600" eaLnBrk="0">
              <a:defRPr sz="1200">
                <a:solidFill>
                  <a:srgbClr val="000000"/>
                </a:solidFill>
                <a:latin typeface="Helvetica" charset="0"/>
                <a:ea typeface="ＭＳ Ｐゴシック" charset="-128"/>
                <a:sym typeface="Helvetica" charset="0"/>
              </a:defRPr>
            </a:lvl5pPr>
            <a:lvl6pPr marL="25146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6pPr>
            <a:lvl7pPr marL="29718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7pPr>
            <a:lvl8pPr marL="34290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8pPr>
            <a:lvl9pPr marL="3886200" indent="-228600" defTabSz="457200" eaLnBrk="0" fontAlgn="base" hangingPunct="0">
              <a:spcBef>
                <a:spcPct val="0"/>
              </a:spcBef>
              <a:spcAft>
                <a:spcPct val="0"/>
              </a:spcAft>
              <a:defRPr sz="1200">
                <a:solidFill>
                  <a:srgbClr val="000000"/>
                </a:solidFill>
                <a:latin typeface="Helvetica" charset="0"/>
                <a:ea typeface="ＭＳ Ｐゴシック" charset="-128"/>
                <a:sym typeface="Helvetica" charset="0"/>
              </a:defRPr>
            </a:lvl9pPr>
          </a:lstStyle>
          <a:p>
            <a:pPr eaLnBrk="1">
              <a:spcBef>
                <a:spcPct val="50000"/>
              </a:spcBef>
            </a:pPr>
            <a:r>
              <a:rPr lang="en-US" altLang="en-US" baseline="30000" dirty="0" smtClean="0">
                <a:solidFill>
                  <a:schemeClr val="bg1"/>
                </a:solidFill>
                <a:ea typeface="Helvetica" charset="0"/>
                <a:cs typeface="Helvetica" charset="0"/>
              </a:rPr>
              <a:t>1</a:t>
            </a:r>
            <a:r>
              <a:rPr lang="en-US" altLang="en-US" dirty="0" smtClean="0">
                <a:solidFill>
                  <a:schemeClr val="bg1"/>
                </a:solidFill>
                <a:ea typeface="Helvetica" charset="0"/>
                <a:cs typeface="Helvetica" charset="0"/>
              </a:rPr>
              <a:t>Rostow 1960; </a:t>
            </a:r>
            <a:r>
              <a:rPr lang="en-US" altLang="en-US" baseline="30000" dirty="0" smtClean="0">
                <a:solidFill>
                  <a:schemeClr val="bg1"/>
                </a:solidFill>
                <a:ea typeface="Helvetica" charset="0"/>
                <a:cs typeface="Helvetica" charset="0"/>
              </a:rPr>
              <a:t> 2 </a:t>
            </a:r>
            <a:r>
              <a:rPr lang="en-US" altLang="en-US" dirty="0" smtClean="0">
                <a:solidFill>
                  <a:schemeClr val="bg1"/>
                </a:solidFill>
                <a:ea typeface="Helvetica" charset="0"/>
                <a:cs typeface="Helvetica" charset="0"/>
              </a:rPr>
              <a:t>Cooper 1997; </a:t>
            </a:r>
            <a:r>
              <a:rPr lang="en-US" altLang="en-US" baseline="30000" dirty="0" smtClean="0">
                <a:solidFill>
                  <a:schemeClr val="bg1"/>
                </a:solidFill>
                <a:ea typeface="Helvetica" charset="0"/>
                <a:cs typeface="Helvetica" charset="0"/>
              </a:rPr>
              <a:t>3</a:t>
            </a:r>
            <a:r>
              <a:rPr lang="en-US" altLang="en-US" dirty="0" smtClean="0">
                <a:solidFill>
                  <a:schemeClr val="bg1"/>
                </a:solidFill>
                <a:ea typeface="Helvetica" charset="0"/>
                <a:cs typeface="Helvetica" charset="0"/>
              </a:rPr>
              <a:t>Grabowski 1995; </a:t>
            </a:r>
            <a:r>
              <a:rPr lang="en-GB" altLang="en-US" baseline="30000" dirty="0">
                <a:solidFill>
                  <a:schemeClr val="bg1"/>
                </a:solidFill>
                <a:ea typeface="Helvetica" charset="0"/>
                <a:cs typeface="Helvetica" charset="0"/>
              </a:rPr>
              <a:t>4</a:t>
            </a:r>
            <a:r>
              <a:rPr lang="en-GB" altLang="en-US" dirty="0" smtClean="0">
                <a:solidFill>
                  <a:schemeClr val="bg1"/>
                </a:solidFill>
                <a:ea typeface="Helvetica" charset="0"/>
                <a:cs typeface="Helvetica" charset="0"/>
              </a:rPr>
              <a:t>Brooks 2006; </a:t>
            </a:r>
            <a:r>
              <a:rPr lang="en-GB" altLang="en-US" baseline="30000" dirty="0" smtClean="0">
                <a:solidFill>
                  <a:schemeClr val="bg1"/>
                </a:solidFill>
                <a:ea typeface="Helvetica" charset="0"/>
                <a:cs typeface="Helvetica" charset="0"/>
              </a:rPr>
              <a:t>5</a:t>
            </a:r>
            <a:r>
              <a:rPr lang="en-GB" altLang="en-US" dirty="0" smtClean="0">
                <a:solidFill>
                  <a:schemeClr val="bg1"/>
                </a:solidFill>
                <a:ea typeface="Helvetica" charset="0"/>
                <a:cs typeface="Helvetica" charset="0"/>
              </a:rPr>
              <a:t>Brooks et al 2009; </a:t>
            </a:r>
            <a:r>
              <a:rPr lang="en-US" altLang="en-US" baseline="30000" dirty="0">
                <a:solidFill>
                  <a:schemeClr val="bg1"/>
                </a:solidFill>
                <a:ea typeface="Helvetica" charset="0"/>
                <a:cs typeface="Helvetica" charset="0"/>
              </a:rPr>
              <a:t>3</a:t>
            </a:r>
            <a:r>
              <a:rPr lang="en-US" altLang="en-US" dirty="0">
                <a:solidFill>
                  <a:schemeClr val="bg1"/>
                </a:solidFill>
                <a:ea typeface="Helvetica" charset="0"/>
                <a:cs typeface="Helvetica" charset="0"/>
              </a:rPr>
              <a:t>Bloch &amp; Foltz (1989</a:t>
            </a:r>
            <a:r>
              <a:rPr lang="en-US" altLang="en-US" dirty="0" smtClean="0">
                <a:solidFill>
                  <a:schemeClr val="bg1"/>
                </a:solidFill>
                <a:ea typeface="Helvetica" charset="0"/>
                <a:cs typeface="Helvetica" charset="0"/>
              </a:rPr>
              <a:t>);</a:t>
            </a:r>
            <a:r>
              <a:rPr lang="en-GB" altLang="en-US" dirty="0" smtClean="0">
                <a:solidFill>
                  <a:schemeClr val="bg1"/>
                </a:solidFill>
                <a:ea typeface="Helvetica" charset="0"/>
                <a:cs typeface="Helvetica" charset="0"/>
              </a:rPr>
              <a:t> </a:t>
            </a:r>
            <a:r>
              <a:rPr lang="en-GB" altLang="en-US" baseline="30000" dirty="0">
                <a:solidFill>
                  <a:schemeClr val="bg1"/>
                </a:solidFill>
                <a:ea typeface="Helvetica" charset="0"/>
                <a:cs typeface="Helvetica" charset="0"/>
              </a:rPr>
              <a:t>7</a:t>
            </a:r>
            <a:r>
              <a:rPr lang="en-GB" altLang="en-US" dirty="0" smtClean="0">
                <a:solidFill>
                  <a:schemeClr val="bg1"/>
                </a:solidFill>
                <a:ea typeface="Helvetica" charset="0"/>
                <a:cs typeface="Helvetica" charset="0"/>
              </a:rPr>
              <a:t>Brooks 2012a;  </a:t>
            </a:r>
            <a:r>
              <a:rPr lang="en-GB" altLang="en-US" baseline="30000" dirty="0">
                <a:solidFill>
                  <a:schemeClr val="bg1"/>
                </a:solidFill>
                <a:ea typeface="Helvetica" charset="0"/>
                <a:cs typeface="Helvetica" charset="0"/>
              </a:rPr>
              <a:t>8</a:t>
            </a:r>
            <a:r>
              <a:rPr lang="en-GB" altLang="en-US" dirty="0" smtClean="0">
                <a:solidFill>
                  <a:schemeClr val="bg1"/>
                </a:solidFill>
                <a:ea typeface="Helvetica" charset="0"/>
                <a:cs typeface="Helvetica" charset="0"/>
              </a:rPr>
              <a:t>Heyd and Brooks 2010</a:t>
            </a:r>
            <a:endParaRPr lang="en-US" altLang="en-US" dirty="0" smtClean="0">
              <a:solidFill>
                <a:schemeClr val="bg1"/>
              </a:solidFill>
              <a:ea typeface="Helvetica" charset="0"/>
              <a:cs typeface="Helvetica" charset="0"/>
            </a:endParaRPr>
          </a:p>
          <a:p>
            <a:pPr eaLnBrk="1">
              <a:spcBef>
                <a:spcPct val="50000"/>
              </a:spcBef>
            </a:pPr>
            <a:r>
              <a:rPr lang="en-US" altLang="en-US" dirty="0" smtClean="0">
                <a:solidFill>
                  <a:schemeClr val="bg1"/>
                </a:solidFill>
                <a:ea typeface="Helvetica" charset="0"/>
                <a:cs typeface="Helvetica" charset="0"/>
              </a:rPr>
              <a:t>Photo by Nick Brooks</a:t>
            </a:r>
            <a:endParaRPr lang="en-US" altLang="en-US" dirty="0">
              <a:solidFill>
                <a:schemeClr val="bg1"/>
              </a:solidFill>
              <a:ea typeface="Helvetica" charset="0"/>
              <a:cs typeface="Helvetica" charset="0"/>
            </a:endParaRPr>
          </a:p>
        </p:txBody>
      </p:sp>
    </p:spTree>
    <p:extLst>
      <p:ext uri="{BB962C8B-B14F-4D97-AF65-F5344CB8AC3E}">
        <p14:creationId xmlns:p14="http://schemas.microsoft.com/office/powerpoint/2010/main" val="765569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319088" y="77788"/>
            <a:ext cx="8515350" cy="581025"/>
          </a:xfrm>
        </p:spPr>
        <p:txBody>
          <a:bodyPr>
            <a:normAutofit/>
          </a:bodyPr>
          <a:lstStyle/>
          <a:p>
            <a:pPr defTabSz="914400" eaLnBrk="1">
              <a:defRPr/>
            </a:pPr>
            <a:r>
              <a:rPr lang="en-US" sz="3200" b="1" dirty="0" smtClean="0">
                <a:solidFill>
                  <a:srgbClr val="0070C0"/>
                </a:solidFill>
                <a:latin typeface="Calibri" charset="0"/>
                <a:cs typeface="Calibri" charset="0"/>
                <a:sym typeface="Calibri" charset="0"/>
              </a:rPr>
              <a:t>What happened last time?</a:t>
            </a:r>
            <a:endParaRPr lang="en-US" sz="3200" b="1" dirty="0" smtClean="0">
              <a:solidFill>
                <a:srgbClr val="0070C0"/>
              </a:solidFill>
            </a:endParaRPr>
          </a:p>
        </p:txBody>
      </p:sp>
      <p:sp>
        <p:nvSpPr>
          <p:cNvPr id="51211" name="AutoShape 11"/>
          <p:cNvSpPr>
            <a:spLocks/>
          </p:cNvSpPr>
          <p:nvPr/>
        </p:nvSpPr>
        <p:spPr bwMode="auto">
          <a:xfrm>
            <a:off x="8759825" y="6454775"/>
            <a:ext cx="346075" cy="38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914400">
              <a:defRPr/>
            </a:pPr>
            <a:fld id="{3B52D174-617C-514C-A935-367F3ED6006E}" type="slidenum">
              <a:rPr lang="en-US" sz="1800">
                <a:latin typeface="Calibri" charset="0"/>
                <a:cs typeface="Calibri" charset="0"/>
                <a:sym typeface="Calibri" charset="0"/>
              </a:rPr>
              <a:pPr algn="r" defTabSz="914400">
                <a:defRPr/>
              </a:pPr>
              <a:t>3</a:t>
            </a:fld>
            <a:endParaRPr lang="en-US">
              <a:cs typeface="Helvetica" charset="0"/>
            </a:endParaRPr>
          </a:p>
        </p:txBody>
      </p:sp>
      <p:sp>
        <p:nvSpPr>
          <p:cNvPr id="13" name="Content Placeholder 2"/>
          <p:cNvSpPr>
            <a:spLocks noGrp="1"/>
          </p:cNvSpPr>
          <p:nvPr>
            <p:ph idx="1"/>
          </p:nvPr>
        </p:nvSpPr>
        <p:spPr>
          <a:xfrm>
            <a:off x="209227" y="877761"/>
            <a:ext cx="8769673" cy="1955061"/>
          </a:xfrm>
        </p:spPr>
        <p:txBody>
          <a:bodyPr>
            <a:normAutofit/>
          </a:bodyPr>
          <a:lstStyle/>
          <a:p>
            <a:pPr marL="0" indent="0">
              <a:buNone/>
            </a:pPr>
            <a:r>
              <a:rPr lang="en-US" sz="2200" b="1" dirty="0" smtClean="0"/>
              <a:t>Middle Holocene Climatic Transition (MHCT) ~6000-5000 </a:t>
            </a:r>
            <a:r>
              <a:rPr lang="en-US" sz="2200" b="1" dirty="0" err="1" smtClean="0"/>
              <a:t>yrs</a:t>
            </a:r>
            <a:r>
              <a:rPr lang="en-US" sz="2200" b="1" dirty="0" smtClean="0"/>
              <a:t> ago</a:t>
            </a:r>
            <a:r>
              <a:rPr lang="en-US" sz="2200" b="1" baseline="30000" dirty="0" smtClean="0"/>
              <a:t>1,2</a:t>
            </a:r>
            <a:endParaRPr lang="en-US" sz="2200" b="1" dirty="0" smtClean="0"/>
          </a:p>
          <a:p>
            <a:r>
              <a:rPr lang="en-US" sz="2000" dirty="0" smtClean="0">
                <a:solidFill>
                  <a:srgbClr val="0070C0"/>
                </a:solidFill>
              </a:rPr>
              <a:t>Small global cooling of &lt;0.5° C</a:t>
            </a:r>
            <a:r>
              <a:rPr lang="en-US" sz="2000" baseline="30000" dirty="0" smtClean="0">
                <a:solidFill>
                  <a:srgbClr val="0070C0"/>
                </a:solidFill>
              </a:rPr>
              <a:t>3</a:t>
            </a:r>
            <a:endParaRPr lang="en-US" sz="2000" dirty="0" smtClean="0">
              <a:solidFill>
                <a:srgbClr val="0070C0"/>
              </a:solidFill>
            </a:endParaRPr>
          </a:p>
          <a:p>
            <a:r>
              <a:rPr lang="en-US" sz="2000" dirty="0" smtClean="0">
                <a:solidFill>
                  <a:srgbClr val="0070C0"/>
                </a:solidFill>
              </a:rPr>
              <a:t>Establishment of regular El Niño</a:t>
            </a:r>
            <a:r>
              <a:rPr lang="en-US" sz="2000" baseline="30000" dirty="0" smtClean="0">
                <a:solidFill>
                  <a:srgbClr val="0070C0"/>
                </a:solidFill>
              </a:rPr>
              <a:t>4</a:t>
            </a:r>
            <a:r>
              <a:rPr lang="en-US" sz="2000" dirty="0" smtClean="0">
                <a:solidFill>
                  <a:srgbClr val="0070C0"/>
                </a:solidFill>
              </a:rPr>
              <a:t> </a:t>
            </a:r>
          </a:p>
          <a:p>
            <a:r>
              <a:rPr lang="en-US" sz="2000" dirty="0" smtClean="0">
                <a:solidFill>
                  <a:srgbClr val="0070C0"/>
                </a:solidFill>
              </a:rPr>
              <a:t>‘</a:t>
            </a:r>
            <a:r>
              <a:rPr lang="en-US" sz="2000" dirty="0" err="1" smtClean="0">
                <a:solidFill>
                  <a:srgbClr val="0070C0"/>
                </a:solidFill>
              </a:rPr>
              <a:t>Neoglaciation</a:t>
            </a:r>
            <a:r>
              <a:rPr lang="en-US" sz="2000" dirty="0" smtClean="0">
                <a:solidFill>
                  <a:srgbClr val="0070C0"/>
                </a:solidFill>
              </a:rPr>
              <a:t>’ – glacial advance at high latitudes &amp; altitudes</a:t>
            </a:r>
            <a:r>
              <a:rPr lang="en-US" sz="2000" baseline="30000" dirty="0" smtClean="0">
                <a:solidFill>
                  <a:srgbClr val="0070C0"/>
                </a:solidFill>
              </a:rPr>
              <a:t>1,5</a:t>
            </a:r>
            <a:endParaRPr lang="en-US" sz="2000" dirty="0" smtClean="0">
              <a:solidFill>
                <a:srgbClr val="0070C0"/>
              </a:solidFill>
            </a:endParaRPr>
          </a:p>
          <a:p>
            <a:r>
              <a:rPr lang="en-US" sz="2000" dirty="0" err="1" smtClean="0">
                <a:solidFill>
                  <a:srgbClr val="0070C0"/>
                </a:solidFill>
              </a:rPr>
              <a:t>Aridification</a:t>
            </a:r>
            <a:r>
              <a:rPr lang="en-US" sz="2000" dirty="0" smtClean="0">
                <a:solidFill>
                  <a:srgbClr val="0070C0"/>
                </a:solidFill>
              </a:rPr>
              <a:t> of northern hemisphere sub-tropics, African drying</a:t>
            </a:r>
            <a:r>
              <a:rPr lang="en-US" sz="2000" baseline="30000" dirty="0" smtClean="0">
                <a:solidFill>
                  <a:srgbClr val="0070C0"/>
                </a:solidFill>
              </a:rPr>
              <a:t>2,6</a:t>
            </a:r>
            <a:endParaRPr lang="en-US" sz="2000" dirty="0" smtClean="0">
              <a:solidFill>
                <a:srgbClr val="0070C0"/>
              </a:solidFill>
            </a:endParaRPr>
          </a:p>
        </p:txBody>
      </p:sp>
      <p:sp>
        <p:nvSpPr>
          <p:cNvPr id="10" name="Content Placeholder 2"/>
          <p:cNvSpPr txBox="1">
            <a:spLocks/>
          </p:cNvSpPr>
          <p:nvPr/>
        </p:nvSpPr>
        <p:spPr>
          <a:xfrm>
            <a:off x="208312" y="2855705"/>
            <a:ext cx="8842698" cy="17793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Major cultural transitions across globe – collapse + more complex responses</a:t>
            </a:r>
            <a:r>
              <a:rPr lang="en-US" sz="2000" baseline="30000" dirty="0" smtClean="0"/>
              <a:t>2,6,7,8</a:t>
            </a:r>
            <a:endParaRPr lang="en-US" sz="2000" dirty="0" smtClean="0"/>
          </a:p>
          <a:p>
            <a:r>
              <a:rPr lang="en-US" sz="2000" dirty="0" smtClean="0"/>
              <a:t>Major shifts in livelihoods/production systems</a:t>
            </a:r>
            <a:r>
              <a:rPr lang="en-US" sz="2000" baseline="30000" dirty="0" smtClean="0"/>
              <a:t>2,6,7,8</a:t>
            </a:r>
            <a:endParaRPr lang="en-US" sz="2000" dirty="0" smtClean="0"/>
          </a:p>
          <a:p>
            <a:r>
              <a:rPr lang="en-US" sz="2000" dirty="0" smtClean="0"/>
              <a:t>Large changes in population distributions &amp; densities; increased inequality</a:t>
            </a:r>
            <a:r>
              <a:rPr lang="en-US" sz="2000" baseline="30000" dirty="0" smtClean="0"/>
              <a:t>2,8,9</a:t>
            </a:r>
            <a:endParaRPr lang="en-US" sz="2000" dirty="0" smtClean="0"/>
          </a:p>
          <a:p>
            <a:r>
              <a:rPr lang="en-US" sz="2000" dirty="0" smtClean="0"/>
              <a:t>Invention of </a:t>
            </a:r>
            <a:r>
              <a:rPr lang="en-US" sz="2000" dirty="0" err="1" smtClean="0"/>
              <a:t>civilisation</a:t>
            </a:r>
            <a:r>
              <a:rPr lang="en-US" sz="2000" dirty="0" smtClean="0"/>
              <a:t> in </a:t>
            </a:r>
            <a:r>
              <a:rPr lang="en-US" sz="2000" dirty="0" err="1" smtClean="0"/>
              <a:t>refugia</a:t>
            </a:r>
            <a:r>
              <a:rPr lang="en-US" sz="2000" dirty="0" smtClean="0"/>
              <a:t> surrounded by extreme resource scarcity</a:t>
            </a:r>
            <a:r>
              <a:rPr lang="en-US" sz="2000" baseline="30000" dirty="0" smtClean="0"/>
              <a:t>2,6</a:t>
            </a:r>
            <a:endParaRPr lang="en-US" sz="2000" dirty="0" smtClean="0"/>
          </a:p>
        </p:txBody>
      </p:sp>
      <p:pic>
        <p:nvPicPr>
          <p:cNvPr id="11" name="Picture 3" descr="WS261107 094.jpg"/>
          <p:cNvPicPr>
            <a:picLocks noChangeAspect="1"/>
          </p:cNvPicPr>
          <p:nvPr/>
        </p:nvPicPr>
        <p:blipFill>
          <a:blip r:embed="rId2">
            <a:extLst>
              <a:ext uri="{28A0092B-C50C-407E-A947-70E740481C1C}">
                <a14:useLocalDpi xmlns:a14="http://schemas.microsoft.com/office/drawing/2010/main" val="0"/>
              </a:ext>
            </a:extLst>
          </a:blip>
          <a:srcRect t="33760" b="32553"/>
          <a:stretch>
            <a:fillRect/>
          </a:stretch>
        </p:blipFill>
        <p:spPr bwMode="auto">
          <a:xfrm>
            <a:off x="-3175" y="4548188"/>
            <a:ext cx="9144000"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2"/>
          <p:cNvSpPr>
            <a:spLocks/>
          </p:cNvSpPr>
          <p:nvPr/>
        </p:nvSpPr>
        <p:spPr bwMode="auto">
          <a:xfrm>
            <a:off x="-3175" y="6289176"/>
            <a:ext cx="8763000" cy="5771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p:spPr>
        <p:txBody>
          <a:bodyPr lIns="63500" tIns="63500" rIns="63500" bIns="63500"/>
          <a:lstStyle/>
          <a:p>
            <a:pPr marL="46038" defTabSz="914400">
              <a:buClr>
                <a:srgbClr val="000000"/>
              </a:buClr>
              <a:buFont typeface="Arial" charset="0"/>
              <a:buNone/>
              <a:defRPr/>
            </a:pPr>
            <a:r>
              <a:rPr lang="en-US" sz="1300" baseline="30000" dirty="0" smtClean="0">
                <a:solidFill>
                  <a:schemeClr val="bg1"/>
                </a:solidFill>
                <a:latin typeface="Arial" charset="0"/>
                <a:cs typeface="Arial" charset="0"/>
                <a:sym typeface="Arial" charset="0"/>
              </a:rPr>
              <a:t>1</a:t>
            </a:r>
            <a:r>
              <a:rPr lang="en-US" sz="1300" dirty="0" smtClean="0">
                <a:solidFill>
                  <a:schemeClr val="bg1"/>
                </a:solidFill>
                <a:latin typeface="Arial" charset="0"/>
                <a:cs typeface="Arial" charset="0"/>
                <a:sym typeface="Arial" charset="0"/>
              </a:rPr>
              <a:t>Mayewski et al. 2004; </a:t>
            </a:r>
            <a:r>
              <a:rPr lang="en-US" sz="1300" baseline="30000" dirty="0" smtClean="0">
                <a:solidFill>
                  <a:schemeClr val="bg1"/>
                </a:solidFill>
                <a:latin typeface="Arial" charset="0"/>
                <a:cs typeface="Arial" charset="0"/>
                <a:sym typeface="Arial" charset="0"/>
              </a:rPr>
              <a:t>2</a:t>
            </a:r>
            <a:r>
              <a:rPr lang="en-US" sz="1300" dirty="0" smtClean="0">
                <a:solidFill>
                  <a:schemeClr val="bg1"/>
                </a:solidFill>
                <a:latin typeface="Arial" charset="0"/>
                <a:cs typeface="Arial" charset="0"/>
                <a:sym typeface="Arial" charset="0"/>
              </a:rPr>
              <a:t>Brooks 2010; </a:t>
            </a:r>
            <a:r>
              <a:rPr lang="en-US" sz="1300" baseline="30000" dirty="0" smtClean="0">
                <a:solidFill>
                  <a:schemeClr val="bg1"/>
                </a:solidFill>
                <a:latin typeface="Arial" charset="0"/>
                <a:cs typeface="Arial" charset="0"/>
                <a:sym typeface="Arial" charset="0"/>
              </a:rPr>
              <a:t>3</a:t>
            </a:r>
            <a:r>
              <a:rPr lang="en-US" sz="1300" dirty="0" smtClean="0">
                <a:solidFill>
                  <a:schemeClr val="bg1"/>
                </a:solidFill>
                <a:latin typeface="Arial" charset="0"/>
                <a:cs typeface="Arial" charset="0"/>
                <a:sym typeface="Arial" charset="0"/>
              </a:rPr>
              <a:t>Jansen et al. 2007; </a:t>
            </a:r>
            <a:r>
              <a:rPr lang="en-US" sz="1300" baseline="30000" dirty="0" smtClean="0">
                <a:solidFill>
                  <a:schemeClr val="bg1"/>
                </a:solidFill>
                <a:latin typeface="Arial" charset="0"/>
                <a:cs typeface="Arial" charset="0"/>
                <a:sym typeface="Arial" charset="0"/>
              </a:rPr>
              <a:t>4</a:t>
            </a:r>
            <a:r>
              <a:rPr lang="en-US" sz="1300" dirty="0" smtClean="0">
                <a:solidFill>
                  <a:schemeClr val="bg1"/>
                </a:solidFill>
                <a:latin typeface="Arial" charset="0"/>
                <a:cs typeface="Arial" charset="0"/>
                <a:sym typeface="Arial" charset="0"/>
              </a:rPr>
              <a:t>Sandweiss et al. 2007; </a:t>
            </a:r>
            <a:r>
              <a:rPr lang="en-US" sz="1300" baseline="30000" dirty="0" smtClean="0">
                <a:solidFill>
                  <a:schemeClr val="bg1"/>
                </a:solidFill>
                <a:latin typeface="Arial" charset="0"/>
                <a:cs typeface="Arial" charset="0"/>
                <a:sym typeface="Arial" charset="0"/>
              </a:rPr>
              <a:t>5</a:t>
            </a:r>
            <a:r>
              <a:rPr lang="en-US" sz="1300" dirty="0" smtClean="0">
                <a:solidFill>
                  <a:schemeClr val="bg1"/>
                </a:solidFill>
                <a:latin typeface="Arial" charset="0"/>
                <a:cs typeface="Arial" charset="0"/>
                <a:sym typeface="Arial" charset="0"/>
              </a:rPr>
              <a:t>Thompson et al. 2006,; </a:t>
            </a:r>
            <a:r>
              <a:rPr lang="en-US" sz="1300" baseline="30000" dirty="0" smtClean="0">
                <a:solidFill>
                  <a:schemeClr val="bg1"/>
                </a:solidFill>
                <a:latin typeface="Arial" charset="0"/>
                <a:cs typeface="Arial" charset="0"/>
                <a:sym typeface="Arial" charset="0"/>
              </a:rPr>
              <a:t>6</a:t>
            </a:r>
            <a:r>
              <a:rPr lang="en-US" sz="1300" dirty="0" smtClean="0">
                <a:solidFill>
                  <a:schemeClr val="bg1"/>
                </a:solidFill>
                <a:latin typeface="Arial" charset="0"/>
                <a:cs typeface="Arial" charset="0"/>
                <a:sym typeface="Arial" charset="0"/>
              </a:rPr>
              <a:t>Brooks 2006</a:t>
            </a:r>
            <a:r>
              <a:rPr lang="en-US" sz="1300" dirty="0">
                <a:solidFill>
                  <a:schemeClr val="bg1"/>
                </a:solidFill>
                <a:latin typeface="Arial" charset="0"/>
                <a:cs typeface="Arial" charset="0"/>
                <a:sym typeface="Arial" charset="0"/>
              </a:rPr>
              <a:t>;</a:t>
            </a:r>
            <a:r>
              <a:rPr lang="en-US" sz="1300" dirty="0" smtClean="0">
                <a:solidFill>
                  <a:schemeClr val="bg1"/>
                </a:solidFill>
                <a:latin typeface="Arial" charset="0"/>
                <a:cs typeface="Arial" charset="0"/>
                <a:sym typeface="Arial" charset="0"/>
              </a:rPr>
              <a:t> </a:t>
            </a:r>
            <a:r>
              <a:rPr lang="en-US" sz="1300" baseline="30000" dirty="0" smtClean="0">
                <a:solidFill>
                  <a:schemeClr val="bg1"/>
                </a:solidFill>
                <a:latin typeface="Arial" charset="0"/>
                <a:cs typeface="Arial" charset="0"/>
                <a:sym typeface="Arial" charset="0"/>
              </a:rPr>
              <a:t>7</a:t>
            </a:r>
            <a:r>
              <a:rPr lang="en-US" sz="1300" dirty="0" smtClean="0">
                <a:solidFill>
                  <a:schemeClr val="bg1"/>
                </a:solidFill>
                <a:latin typeface="Arial" charset="0"/>
                <a:cs typeface="Arial" charset="0"/>
                <a:sym typeface="Arial" charset="0"/>
              </a:rPr>
              <a:t>Brooks 2013; </a:t>
            </a:r>
            <a:r>
              <a:rPr lang="en-US" sz="1300" baseline="30000" dirty="0" smtClean="0">
                <a:solidFill>
                  <a:schemeClr val="bg1"/>
                </a:solidFill>
                <a:latin typeface="Arial" charset="0"/>
                <a:cs typeface="Arial" charset="0"/>
                <a:sym typeface="Arial" charset="0"/>
              </a:rPr>
              <a:t>8</a:t>
            </a:r>
            <a:r>
              <a:rPr lang="en-US" sz="1300" dirty="0" smtClean="0">
                <a:solidFill>
                  <a:schemeClr val="bg1"/>
                </a:solidFill>
                <a:latin typeface="Arial" charset="0"/>
                <a:cs typeface="Arial" charset="0"/>
                <a:sym typeface="Arial" charset="0"/>
              </a:rPr>
              <a:t>Clarke </a:t>
            </a:r>
            <a:r>
              <a:rPr lang="en-US" sz="1300" dirty="0">
                <a:solidFill>
                  <a:schemeClr val="bg1"/>
                </a:solidFill>
                <a:latin typeface="Arial" charset="0"/>
                <a:cs typeface="Arial" charset="0"/>
                <a:sym typeface="Arial" charset="0"/>
              </a:rPr>
              <a:t>et al. </a:t>
            </a:r>
            <a:r>
              <a:rPr lang="en-US" sz="1300" dirty="0" smtClean="0">
                <a:solidFill>
                  <a:schemeClr val="bg1"/>
                </a:solidFill>
                <a:latin typeface="Arial" charset="0"/>
                <a:cs typeface="Arial" charset="0"/>
                <a:sym typeface="Arial" charset="0"/>
              </a:rPr>
              <a:t>2015; </a:t>
            </a:r>
            <a:r>
              <a:rPr lang="en-US" sz="1300" baseline="30000" dirty="0" smtClean="0">
                <a:solidFill>
                  <a:schemeClr val="bg1"/>
                </a:solidFill>
                <a:latin typeface="Arial" charset="0"/>
                <a:cs typeface="Arial" charset="0"/>
                <a:sym typeface="Arial" charset="0"/>
              </a:rPr>
              <a:t>9</a:t>
            </a:r>
            <a:r>
              <a:rPr lang="en-US" sz="1300" dirty="0" smtClean="0">
                <a:solidFill>
                  <a:schemeClr val="bg1"/>
                </a:solidFill>
                <a:latin typeface="Arial" charset="0"/>
                <a:cs typeface="Arial" charset="0"/>
                <a:sym typeface="Arial" charset="0"/>
              </a:rPr>
              <a:t>Manning et al. 2014, </a:t>
            </a:r>
            <a:endParaRPr lang="en-US" sz="1300" dirty="0">
              <a:solidFill>
                <a:schemeClr val="bg1"/>
              </a:solidFill>
              <a:cs typeface="Helvetica" charset="0"/>
            </a:endParaRPr>
          </a:p>
        </p:txBody>
      </p:sp>
      <p:sp>
        <p:nvSpPr>
          <p:cNvPr id="2" name="TextBox 1"/>
          <p:cNvSpPr txBox="1"/>
          <p:nvPr/>
        </p:nvSpPr>
        <p:spPr>
          <a:xfrm>
            <a:off x="4951708" y="4635100"/>
            <a:ext cx="4154191" cy="492443"/>
          </a:xfrm>
          <a:prstGeom prst="rect">
            <a:avLst/>
          </a:prstGeom>
          <a:noFill/>
        </p:spPr>
        <p:txBody>
          <a:bodyPr wrap="square" rtlCol="0">
            <a:spAutoFit/>
          </a:bodyPr>
          <a:lstStyle/>
          <a:p>
            <a:r>
              <a:rPr lang="en-US" sz="1300" dirty="0" err="1" smtClean="0">
                <a:solidFill>
                  <a:schemeClr val="bg1"/>
                </a:solidFill>
              </a:rPr>
              <a:t>Palaeolake</a:t>
            </a:r>
            <a:r>
              <a:rPr lang="en-US" sz="1300" dirty="0" smtClean="0">
                <a:solidFill>
                  <a:schemeClr val="bg1"/>
                </a:solidFill>
              </a:rPr>
              <a:t>, Western Sahara, dating from Middle Holocene (Photo: Nick Brooks)</a:t>
            </a:r>
            <a:endParaRPr lang="en-US" sz="1300" dirty="0">
              <a:solidFill>
                <a:schemeClr val="bg1"/>
              </a:solidFill>
            </a:endParaRPr>
          </a:p>
        </p:txBody>
      </p:sp>
    </p:spTree>
    <p:extLst>
      <p:ext uri="{BB962C8B-B14F-4D97-AF65-F5344CB8AC3E}">
        <p14:creationId xmlns:p14="http://schemas.microsoft.com/office/powerpoint/2010/main" val="342378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2" descr="The_March_of_Progress.jpg"/>
          <p:cNvPicPr>
            <a:picLocks noChangeAspect="1"/>
          </p:cNvPicPr>
          <p:nvPr/>
        </p:nvPicPr>
        <p:blipFill>
          <a:blip r:embed="rId2">
            <a:extLst>
              <a:ext uri="{28A0092B-C50C-407E-A947-70E740481C1C}">
                <a14:useLocalDpi xmlns:a14="http://schemas.microsoft.com/office/drawing/2010/main" val="0"/>
              </a:ext>
            </a:extLst>
          </a:blip>
          <a:srcRect t="7434" b="67256"/>
          <a:stretch>
            <a:fillRect/>
          </a:stretch>
        </p:blipFill>
        <p:spPr bwMode="auto">
          <a:xfrm>
            <a:off x="167432" y="3884414"/>
            <a:ext cx="7170539" cy="192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p:cNvSpPr>
          <p:nvPr/>
        </p:nvSpPr>
        <p:spPr bwMode="auto">
          <a:xfrm>
            <a:off x="167431" y="5960567"/>
            <a:ext cx="7698914" cy="5067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70338" tIns="35169" rIns="70338" bIns="35169"/>
          <a:lstStyle>
            <a:lvl1pPr defTabSz="993775" eaLnBrk="0">
              <a:defRPr sz="3600">
                <a:solidFill>
                  <a:srgbClr val="000000"/>
                </a:solidFill>
                <a:latin typeface="Helvetica Light" charset="0"/>
                <a:ea typeface="ＭＳ Ｐゴシック" charset="-128"/>
                <a:sym typeface="Helvetica Light" charset="0"/>
              </a:defRPr>
            </a:lvl1pPr>
            <a:lvl2pPr marL="742950" indent="-285750" defTabSz="993775" eaLnBrk="0">
              <a:defRPr sz="3600">
                <a:solidFill>
                  <a:srgbClr val="000000"/>
                </a:solidFill>
                <a:latin typeface="Helvetica Light" charset="0"/>
                <a:ea typeface="ＭＳ Ｐゴシック" charset="-128"/>
                <a:sym typeface="Helvetica Light" charset="0"/>
              </a:defRPr>
            </a:lvl2pPr>
            <a:lvl3pPr marL="1143000" indent="-228600" defTabSz="993775" eaLnBrk="0">
              <a:defRPr sz="3600">
                <a:solidFill>
                  <a:srgbClr val="000000"/>
                </a:solidFill>
                <a:latin typeface="Helvetica Light" charset="0"/>
                <a:ea typeface="ＭＳ Ｐゴシック" charset="-128"/>
                <a:sym typeface="Helvetica Light" charset="0"/>
              </a:defRPr>
            </a:lvl3pPr>
            <a:lvl4pPr marL="1600200" indent="-228600" defTabSz="993775" eaLnBrk="0">
              <a:defRPr sz="3600">
                <a:solidFill>
                  <a:srgbClr val="000000"/>
                </a:solidFill>
                <a:latin typeface="Helvetica Light" charset="0"/>
                <a:ea typeface="ＭＳ Ｐゴシック" charset="-128"/>
                <a:sym typeface="Helvetica Light" charset="0"/>
              </a:defRPr>
            </a:lvl4pPr>
            <a:lvl5pPr marL="2057400" indent="-228600" defTabSz="993775" eaLnBrk="0">
              <a:defRPr sz="3600">
                <a:solidFill>
                  <a:srgbClr val="000000"/>
                </a:solidFill>
                <a:latin typeface="Helvetica Light" charset="0"/>
                <a:ea typeface="ＭＳ Ｐゴシック" charset="-128"/>
                <a:sym typeface="Helvetica Light" charset="0"/>
              </a:defRPr>
            </a:lvl5pPr>
            <a:lvl6pPr marL="2514600" indent="-228600" algn="ctr" defTabSz="993775" eaLnBrk="0" fontAlgn="base" hangingPunct="0">
              <a:spcBef>
                <a:spcPct val="0"/>
              </a:spcBef>
              <a:spcAft>
                <a:spcPct val="0"/>
              </a:spcAft>
              <a:defRPr sz="3600">
                <a:solidFill>
                  <a:srgbClr val="000000"/>
                </a:solidFill>
                <a:latin typeface="Helvetica Light" charset="0"/>
                <a:ea typeface="ＭＳ Ｐゴシック" charset="-128"/>
                <a:sym typeface="Helvetica Light" charset="0"/>
              </a:defRPr>
            </a:lvl6pPr>
            <a:lvl7pPr marL="2971800" indent="-228600" algn="ctr" defTabSz="993775" eaLnBrk="0" fontAlgn="base" hangingPunct="0">
              <a:spcBef>
                <a:spcPct val="0"/>
              </a:spcBef>
              <a:spcAft>
                <a:spcPct val="0"/>
              </a:spcAft>
              <a:defRPr sz="3600">
                <a:solidFill>
                  <a:srgbClr val="000000"/>
                </a:solidFill>
                <a:latin typeface="Helvetica Light" charset="0"/>
                <a:ea typeface="ＭＳ Ｐゴシック" charset="-128"/>
                <a:sym typeface="Helvetica Light" charset="0"/>
              </a:defRPr>
            </a:lvl7pPr>
            <a:lvl8pPr marL="3429000" indent="-228600" algn="ctr" defTabSz="993775" eaLnBrk="0" fontAlgn="base" hangingPunct="0">
              <a:spcBef>
                <a:spcPct val="0"/>
              </a:spcBef>
              <a:spcAft>
                <a:spcPct val="0"/>
              </a:spcAft>
              <a:defRPr sz="3600">
                <a:solidFill>
                  <a:srgbClr val="000000"/>
                </a:solidFill>
                <a:latin typeface="Helvetica Light" charset="0"/>
                <a:ea typeface="ＭＳ Ｐゴシック" charset="-128"/>
                <a:sym typeface="Helvetica Light" charset="0"/>
              </a:defRPr>
            </a:lvl8pPr>
            <a:lvl9pPr marL="3886200" indent="-228600" algn="ctr" defTabSz="993775" eaLnBrk="0" fontAlgn="base" hangingPunct="0">
              <a:spcBef>
                <a:spcPct val="0"/>
              </a:spcBef>
              <a:spcAft>
                <a:spcPct val="0"/>
              </a:spcAft>
              <a:defRPr sz="3600">
                <a:solidFill>
                  <a:srgbClr val="000000"/>
                </a:solidFill>
                <a:latin typeface="Helvetica Light" charset="0"/>
                <a:ea typeface="ＭＳ Ｐゴシック" charset="-128"/>
                <a:sym typeface="Helvetica Light" charset="0"/>
              </a:defRPr>
            </a:lvl9pPr>
          </a:lstStyle>
          <a:p>
            <a:pPr algn="l" eaLnBrk="1"/>
            <a:r>
              <a:rPr lang="en-US" altLang="en-US" sz="1400" dirty="0">
                <a:solidFill>
                  <a:schemeClr val="accent1"/>
                </a:solidFill>
                <a:latin typeface="Calibri" charset="0"/>
                <a:ea typeface="Calibri" charset="0"/>
                <a:cs typeface="Calibri" charset="0"/>
                <a:sym typeface="Verdana" charset="0"/>
              </a:rPr>
              <a:t>Above: “</a:t>
            </a:r>
            <a:r>
              <a:rPr lang="en-US" altLang="ja-JP" sz="1400" dirty="0">
                <a:solidFill>
                  <a:schemeClr val="accent1"/>
                </a:solidFill>
                <a:latin typeface="Calibri" charset="0"/>
                <a:ea typeface="Calibri" charset="0"/>
                <a:cs typeface="Calibri" charset="0"/>
                <a:sym typeface="Verdana" charset="0"/>
              </a:rPr>
              <a:t>The March of Progress</a:t>
            </a:r>
            <a:r>
              <a:rPr lang="en-US" altLang="en-US" sz="1400" dirty="0">
                <a:solidFill>
                  <a:schemeClr val="accent1"/>
                </a:solidFill>
                <a:latin typeface="Calibri" charset="0"/>
                <a:ea typeface="Calibri" charset="0"/>
                <a:cs typeface="Calibri" charset="0"/>
                <a:sym typeface="Verdana" charset="0"/>
              </a:rPr>
              <a:t>”</a:t>
            </a:r>
            <a:r>
              <a:rPr lang="en-US" altLang="ja-JP" sz="1400" dirty="0">
                <a:solidFill>
                  <a:schemeClr val="accent1"/>
                </a:solidFill>
                <a:latin typeface="Calibri" charset="0"/>
                <a:ea typeface="Calibri" charset="0"/>
                <a:cs typeface="Calibri" charset="0"/>
                <a:sym typeface="Verdana" charset="0"/>
              </a:rPr>
              <a:t>, 1965. Rudolph </a:t>
            </a:r>
            <a:r>
              <a:rPr lang="en-US" altLang="ja-JP" sz="1400" dirty="0" err="1">
                <a:solidFill>
                  <a:schemeClr val="accent1"/>
                </a:solidFill>
                <a:latin typeface="Calibri" charset="0"/>
                <a:ea typeface="Calibri" charset="0"/>
                <a:cs typeface="Calibri" charset="0"/>
                <a:sym typeface="Verdana" charset="0"/>
              </a:rPr>
              <a:t>Zalinger</a:t>
            </a:r>
            <a:r>
              <a:rPr lang="en-US" altLang="ja-JP" sz="1400" dirty="0">
                <a:solidFill>
                  <a:schemeClr val="accent1"/>
                </a:solidFill>
                <a:latin typeface="Calibri" charset="0"/>
                <a:ea typeface="Calibri" charset="0"/>
                <a:cs typeface="Calibri" charset="0"/>
                <a:sym typeface="Verdana" charset="0"/>
              </a:rPr>
              <a:t>. </a:t>
            </a:r>
            <a:r>
              <a:rPr lang="en-US" altLang="ja-JP" sz="1400" i="1" dirty="0">
                <a:solidFill>
                  <a:schemeClr val="accent1"/>
                </a:solidFill>
                <a:latin typeface="Calibri" charset="0"/>
                <a:ea typeface="Calibri" charset="0"/>
                <a:cs typeface="Calibri" charset="0"/>
                <a:sym typeface="Verdana" charset="0"/>
              </a:rPr>
              <a:t>Early Man </a:t>
            </a:r>
            <a:r>
              <a:rPr lang="en-US" altLang="ja-JP" sz="1400" dirty="0">
                <a:solidFill>
                  <a:schemeClr val="accent1"/>
                </a:solidFill>
                <a:latin typeface="Calibri" charset="0"/>
                <a:ea typeface="Calibri" charset="0"/>
                <a:cs typeface="Calibri" charset="0"/>
                <a:sym typeface="Verdana" charset="0"/>
              </a:rPr>
              <a:t>(Time-Life books) (Wikipedia)</a:t>
            </a:r>
          </a:p>
          <a:p>
            <a:pPr eaLnBrk="1">
              <a:spcBef>
                <a:spcPts val="844"/>
              </a:spcBef>
            </a:pPr>
            <a:r>
              <a:rPr lang="en-US" altLang="en-US" sz="1400" dirty="0">
                <a:solidFill>
                  <a:schemeClr val="accent1"/>
                </a:solidFill>
                <a:latin typeface="Calibri" charset="0"/>
                <a:ea typeface="Calibri" charset="0"/>
                <a:cs typeface="Calibri" charset="0"/>
                <a:sym typeface="Verdana" charset="0"/>
              </a:rPr>
              <a:t>Right: Caveman, by Banksy, from Bruce </a:t>
            </a:r>
            <a:r>
              <a:rPr lang="en-US" altLang="en-US" sz="1400" dirty="0" err="1">
                <a:solidFill>
                  <a:schemeClr val="accent1"/>
                </a:solidFill>
                <a:latin typeface="Calibri" charset="0"/>
                <a:ea typeface="Calibri" charset="0"/>
                <a:cs typeface="Calibri" charset="0"/>
                <a:sym typeface="Verdana" charset="0"/>
              </a:rPr>
              <a:t>Krasting</a:t>
            </a:r>
            <a:r>
              <a:rPr lang="en-US" altLang="en-US" sz="1400" dirty="0">
                <a:solidFill>
                  <a:schemeClr val="accent1"/>
                </a:solidFill>
                <a:latin typeface="Calibri" charset="0"/>
                <a:ea typeface="Calibri" charset="0"/>
                <a:cs typeface="Calibri" charset="0"/>
                <a:sym typeface="Verdana" charset="0"/>
              </a:rPr>
              <a:t> via Flickr, Creative Commons license. </a:t>
            </a:r>
            <a:endParaRPr lang="en-US" altLang="en-US" sz="1400" dirty="0">
              <a:solidFill>
                <a:schemeClr val="accent1"/>
              </a:solidFill>
              <a:latin typeface="Calibri" charset="0"/>
              <a:ea typeface="Calibri" charset="0"/>
              <a:cs typeface="Calibri" charset="0"/>
            </a:endParaRPr>
          </a:p>
        </p:txBody>
      </p:sp>
      <p:pic>
        <p:nvPicPr>
          <p:cNvPr id="6149" name="Picture 1" descr="Banksy_Bruce_Krasting_FLickrCC.jpg"/>
          <p:cNvPicPr>
            <a:picLocks noChangeAspect="1"/>
          </p:cNvPicPr>
          <p:nvPr/>
        </p:nvPicPr>
        <p:blipFill>
          <a:blip r:embed="rId3">
            <a:extLst>
              <a:ext uri="{28A0092B-C50C-407E-A947-70E740481C1C}">
                <a14:useLocalDpi xmlns:a14="http://schemas.microsoft.com/office/drawing/2010/main" val="0"/>
              </a:ext>
            </a:extLst>
          </a:blip>
          <a:srcRect l="40662" t="2203" r="18843" b="6212"/>
          <a:stretch>
            <a:fillRect/>
          </a:stretch>
        </p:blipFill>
        <p:spPr bwMode="auto">
          <a:xfrm>
            <a:off x="7457406" y="3834185"/>
            <a:ext cx="1482328" cy="276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57779" y="50424"/>
            <a:ext cx="8797445" cy="628971"/>
          </a:xfrm>
        </p:spPr>
        <p:txBody>
          <a:bodyPr>
            <a:noAutofit/>
          </a:bodyPr>
          <a:lstStyle/>
          <a:p>
            <a:r>
              <a:rPr lang="is-IS" sz="3200" b="1" dirty="0" smtClean="0">
                <a:solidFill>
                  <a:srgbClr val="0070C0"/>
                </a:solidFill>
              </a:rPr>
              <a:t>Building on a discredited model</a:t>
            </a:r>
          </a:p>
        </p:txBody>
      </p:sp>
      <p:sp>
        <p:nvSpPr>
          <p:cNvPr id="8" name="Content Placeholder 2"/>
          <p:cNvSpPr txBox="1">
            <a:spLocks/>
          </p:cNvSpPr>
          <p:nvPr/>
        </p:nvSpPr>
        <p:spPr>
          <a:xfrm>
            <a:off x="167432" y="720789"/>
            <a:ext cx="8864408" cy="296159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547"/>
              </a:spcBef>
              <a:buClr>
                <a:srgbClr val="000000"/>
              </a:buClr>
              <a:buSzPct val="120000"/>
              <a:buNone/>
            </a:pPr>
            <a:r>
              <a:rPr lang="en-GB" altLang="en-US" sz="2000" i="1" dirty="0">
                <a:ea typeface="Calibri" charset="0"/>
                <a:cs typeface="Calibri" charset="0"/>
                <a:sym typeface="Verdana" charset="0"/>
              </a:rPr>
              <a:t>‘In using the phrase “social evolution”, students of the science of man </a:t>
            </a:r>
            <a:r>
              <a:rPr lang="is-IS" altLang="en-US" sz="2000" i="1" dirty="0" smtClean="0">
                <a:ea typeface="Calibri" charset="0"/>
                <a:cs typeface="Calibri" charset="0"/>
                <a:sym typeface="Verdana" charset="0"/>
              </a:rPr>
              <a:t>… </a:t>
            </a:r>
            <a:r>
              <a:rPr lang="en-GB" altLang="en-US" sz="2000" i="1" dirty="0" smtClean="0">
                <a:ea typeface="Calibri" charset="0"/>
                <a:cs typeface="Calibri" charset="0"/>
                <a:sym typeface="Verdana" charset="0"/>
              </a:rPr>
              <a:t>have </a:t>
            </a:r>
            <a:r>
              <a:rPr lang="en-GB" altLang="en-US" sz="2000" i="1" dirty="0">
                <a:ea typeface="Calibri" charset="0"/>
                <a:cs typeface="Calibri" charset="0"/>
                <a:sym typeface="Verdana" charset="0"/>
              </a:rPr>
              <a:t>mistaken “evolution” for a sort of generalised magic force that does the work of the concrete individual factors that shape the course of history</a:t>
            </a:r>
            <a:r>
              <a:rPr lang="en-GB" altLang="en-US" sz="2000" dirty="0">
                <a:ea typeface="Calibri" charset="0"/>
                <a:cs typeface="Calibri" charset="0"/>
                <a:sym typeface="Verdana" charset="0"/>
              </a:rPr>
              <a:t>.’ </a:t>
            </a:r>
            <a:r>
              <a:rPr lang="en-GB" altLang="en-US" sz="2000" dirty="0" smtClean="0">
                <a:ea typeface="Calibri" charset="0"/>
                <a:cs typeface="Calibri" charset="0"/>
                <a:sym typeface="Verdana" charset="0"/>
              </a:rPr>
              <a:t>		</a:t>
            </a:r>
            <a:r>
              <a:rPr lang="en-GB" altLang="en-US" sz="2000" dirty="0" smtClean="0">
                <a:solidFill>
                  <a:schemeClr val="accent1"/>
                </a:solidFill>
                <a:ea typeface="Calibri" charset="0"/>
                <a:cs typeface="Calibri" charset="0"/>
                <a:sym typeface="Verdana" charset="0"/>
              </a:rPr>
              <a:t>Childe </a:t>
            </a:r>
            <a:r>
              <a:rPr lang="en-GB" altLang="en-US" sz="2000" dirty="0">
                <a:solidFill>
                  <a:schemeClr val="accent1"/>
                </a:solidFill>
                <a:ea typeface="Calibri" charset="0"/>
                <a:cs typeface="Calibri" charset="0"/>
                <a:sym typeface="Verdana" charset="0"/>
              </a:rPr>
              <a:t>(1951</a:t>
            </a:r>
            <a:r>
              <a:rPr lang="en-GB" altLang="en-US" sz="2000" dirty="0" smtClean="0">
                <a:solidFill>
                  <a:schemeClr val="accent1"/>
                </a:solidFill>
                <a:ea typeface="Calibri" charset="0"/>
                <a:cs typeface="Calibri" charset="0"/>
                <a:sym typeface="Verdana" charset="0"/>
              </a:rPr>
              <a:t>).</a:t>
            </a:r>
          </a:p>
          <a:p>
            <a:pPr>
              <a:spcBef>
                <a:spcPts val="947"/>
              </a:spcBef>
              <a:buClr>
                <a:srgbClr val="000000"/>
              </a:buClr>
              <a:buSzPct val="120000"/>
            </a:pPr>
            <a:r>
              <a:rPr lang="en-GB" altLang="en-US" sz="2000" dirty="0">
                <a:ea typeface="Calibri" charset="0"/>
                <a:cs typeface="Calibri" charset="0"/>
                <a:sym typeface="Verdana" charset="0"/>
              </a:rPr>
              <a:t>Belief in historical progress as misunderstanding of Darwinian evolutionary theory that </a:t>
            </a:r>
            <a:r>
              <a:rPr lang="en-GB" altLang="en-US" sz="2000" dirty="0" smtClean="0">
                <a:ea typeface="Calibri" charset="0"/>
                <a:cs typeface="Calibri" charset="0"/>
                <a:sym typeface="Verdana" charset="0"/>
              </a:rPr>
              <a:t>mistakes evolution for advancement </a:t>
            </a:r>
            <a:endParaRPr lang="en-GB" altLang="en-US" sz="2000" dirty="0">
              <a:ea typeface="Calibri" charset="0"/>
              <a:cs typeface="Calibri" charset="0"/>
              <a:sym typeface="Verdana" charset="0"/>
            </a:endParaRPr>
          </a:p>
          <a:p>
            <a:pPr>
              <a:spcBef>
                <a:spcPts val="947"/>
              </a:spcBef>
              <a:buClr>
                <a:srgbClr val="000000"/>
              </a:buClr>
              <a:buSzPct val="120000"/>
              <a:buFont typeface="Arial" charset="0"/>
              <a:buChar char="•"/>
            </a:pPr>
            <a:r>
              <a:rPr lang="en-GB" altLang="en-US" sz="2000" dirty="0" smtClean="0">
                <a:ea typeface="Calibri" charset="0"/>
                <a:cs typeface="Calibri" charset="0"/>
                <a:sym typeface="Verdana" charset="0"/>
              </a:rPr>
              <a:t>Cultural </a:t>
            </a:r>
            <a:r>
              <a:rPr lang="en-GB" altLang="en-US" sz="2000" dirty="0">
                <a:ea typeface="Calibri" charset="0"/>
                <a:cs typeface="Calibri" charset="0"/>
                <a:sym typeface="Verdana" charset="0"/>
              </a:rPr>
              <a:t>trajectories don’t follow neat “progressive” </a:t>
            </a:r>
            <a:r>
              <a:rPr lang="en-GB" altLang="en-US" sz="2000" dirty="0" smtClean="0">
                <a:ea typeface="Calibri" charset="0"/>
                <a:cs typeface="Calibri" charset="0"/>
                <a:sym typeface="Verdana" charset="0"/>
              </a:rPr>
              <a:t>model </a:t>
            </a:r>
            <a:r>
              <a:rPr lang="en-GB" altLang="en-US" sz="2000" dirty="0">
                <a:ea typeface="Calibri" charset="0"/>
                <a:cs typeface="Calibri" charset="0"/>
                <a:sym typeface="Verdana" charset="0"/>
              </a:rPr>
              <a:t>(archaeology)</a:t>
            </a:r>
          </a:p>
          <a:p>
            <a:pPr>
              <a:spcBef>
                <a:spcPts val="947"/>
              </a:spcBef>
              <a:buClr>
                <a:srgbClr val="000000"/>
              </a:buClr>
              <a:buSzPct val="120000"/>
              <a:buFont typeface="Arial" charset="0"/>
              <a:buChar char="•"/>
            </a:pPr>
            <a:r>
              <a:rPr lang="en-GB" altLang="en-US" sz="2000" dirty="0">
                <a:ea typeface="Calibri" charset="0"/>
                <a:cs typeface="Calibri" charset="0"/>
                <a:sym typeface="Verdana" charset="0"/>
              </a:rPr>
              <a:t>Close links between culture &amp;</a:t>
            </a:r>
            <a:r>
              <a:rPr lang="en-GB" altLang="en-US" sz="2000" dirty="0" smtClean="0">
                <a:ea typeface="Calibri" charset="0"/>
                <a:cs typeface="Calibri" charset="0"/>
                <a:sym typeface="Verdana" charset="0"/>
              </a:rPr>
              <a:t> </a:t>
            </a:r>
            <a:r>
              <a:rPr lang="en-GB" altLang="en-US" sz="2000" dirty="0">
                <a:ea typeface="Calibri" charset="0"/>
                <a:cs typeface="Calibri" charset="0"/>
                <a:sym typeface="Verdana" charset="0"/>
              </a:rPr>
              <a:t>adaptation </a:t>
            </a:r>
            <a:r>
              <a:rPr lang="en-GB" altLang="en-US" sz="2000" dirty="0" smtClean="0">
                <a:ea typeface="Calibri" charset="0"/>
                <a:cs typeface="Calibri" charset="0"/>
                <a:sym typeface="Verdana" charset="0"/>
              </a:rPr>
              <a:t>(e.g. </a:t>
            </a:r>
            <a:r>
              <a:rPr lang="en-GB" altLang="en-US" sz="2000" dirty="0" err="1" smtClean="0">
                <a:ea typeface="Calibri" charset="0"/>
                <a:cs typeface="Calibri" charset="0"/>
                <a:sym typeface="Verdana" charset="0"/>
              </a:rPr>
              <a:t>Binford</a:t>
            </a:r>
            <a:r>
              <a:rPr lang="en-GB" altLang="en-US" sz="2000" dirty="0" smtClean="0">
                <a:ea typeface="Calibri" charset="0"/>
                <a:cs typeface="Calibri" charset="0"/>
                <a:sym typeface="Verdana" charset="0"/>
              </a:rPr>
              <a:t> 1962)</a:t>
            </a:r>
          </a:p>
          <a:p>
            <a:pPr>
              <a:spcBef>
                <a:spcPts val="947"/>
              </a:spcBef>
              <a:buClr>
                <a:srgbClr val="000000"/>
              </a:buClr>
              <a:buSzPct val="120000"/>
              <a:buFont typeface="Arial" charset="0"/>
              <a:buChar char="•"/>
            </a:pPr>
            <a:r>
              <a:rPr lang="en-GB" altLang="en-US" sz="2000" dirty="0" smtClean="0">
                <a:ea typeface="Calibri" charset="0"/>
                <a:cs typeface="Calibri" charset="0"/>
                <a:sym typeface="Verdana" charset="0"/>
              </a:rPr>
              <a:t>‘Universalist’ approaches don’t necessarily work (e.g. colonial development)</a:t>
            </a:r>
            <a:endParaRPr lang="en-GB" altLang="en-US" sz="2000" dirty="0">
              <a:ea typeface="Calibri" charset="0"/>
              <a:cs typeface="Calibri" charset="0"/>
              <a:sym typeface="Verdana" charset="0"/>
            </a:endParaRPr>
          </a:p>
        </p:txBody>
      </p:sp>
    </p:spTree>
    <p:extLst>
      <p:ext uri="{BB962C8B-B14F-4D97-AF65-F5344CB8AC3E}">
        <p14:creationId xmlns:p14="http://schemas.microsoft.com/office/powerpoint/2010/main" val="1047308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7779" y="50424"/>
            <a:ext cx="8797445" cy="628971"/>
          </a:xfrm>
        </p:spPr>
        <p:txBody>
          <a:bodyPr>
            <a:noAutofit/>
          </a:bodyPr>
          <a:lstStyle/>
          <a:p>
            <a:r>
              <a:rPr lang="is-IS" sz="3200" b="1" dirty="0" smtClean="0">
                <a:solidFill>
                  <a:srgbClr val="0070C0"/>
                </a:solidFill>
              </a:rPr>
              <a:t>Rethinking the idea of progress</a:t>
            </a:r>
          </a:p>
        </p:txBody>
      </p:sp>
      <p:sp>
        <p:nvSpPr>
          <p:cNvPr id="7" name="Content Placeholder 2"/>
          <p:cNvSpPr txBox="1">
            <a:spLocks/>
          </p:cNvSpPr>
          <p:nvPr/>
        </p:nvSpPr>
        <p:spPr>
          <a:xfrm>
            <a:off x="157779" y="1378283"/>
            <a:ext cx="8998775" cy="24652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smtClean="0"/>
          </a:p>
          <a:p>
            <a:pPr marL="0" indent="0">
              <a:buFont typeface="Arial"/>
              <a:buNone/>
            </a:pPr>
            <a:endParaRPr lang="en-US" sz="2200" dirty="0" smtClean="0"/>
          </a:p>
          <a:p>
            <a:pPr marL="0" indent="0">
              <a:buFont typeface="Arial"/>
              <a:buNone/>
            </a:pPr>
            <a:endParaRPr lang="en-US" sz="2200" dirty="0" smtClean="0"/>
          </a:p>
        </p:txBody>
      </p:sp>
      <p:sp>
        <p:nvSpPr>
          <p:cNvPr id="11" name="Rectangle 10"/>
          <p:cNvSpPr>
            <a:spLocks noChangeArrowheads="1"/>
          </p:cNvSpPr>
          <p:nvPr/>
        </p:nvSpPr>
        <p:spPr bwMode="auto">
          <a:xfrm>
            <a:off x="359283" y="679395"/>
            <a:ext cx="8595941" cy="4107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9" tIns="45719" rIns="91439" bIns="45719"/>
          <a:lstStyle>
            <a:lvl1pPr marL="257175" indent="-257175" eaLnBrk="0">
              <a:defRPr sz="3600">
                <a:solidFill>
                  <a:srgbClr val="000000"/>
                </a:solidFill>
                <a:latin typeface="Helvetica Light" charset="0"/>
                <a:ea typeface="ＭＳ Ｐゴシック" charset="-128"/>
                <a:sym typeface="Helvetica Light" charset="0"/>
              </a:defRPr>
            </a:lvl1pPr>
            <a:lvl2pPr marL="1055688" indent="-404813" eaLnBrk="0">
              <a:defRPr sz="3600">
                <a:solidFill>
                  <a:srgbClr val="000000"/>
                </a:solidFill>
                <a:latin typeface="Helvetica Light" charset="0"/>
                <a:ea typeface="ＭＳ Ｐゴシック" charset="-128"/>
                <a:sym typeface="Helvetica Light" charset="0"/>
              </a:defRPr>
            </a:lvl2pPr>
            <a:lvl3pPr marL="1143000" indent="-228600" eaLnBrk="0">
              <a:defRPr sz="3600">
                <a:solidFill>
                  <a:srgbClr val="000000"/>
                </a:solidFill>
                <a:latin typeface="Helvetica Light" charset="0"/>
                <a:ea typeface="ＭＳ Ｐゴシック" charset="-128"/>
                <a:sym typeface="Helvetica Light" charset="0"/>
              </a:defRPr>
            </a:lvl3pPr>
            <a:lvl4pPr marL="1600200" indent="-228600" eaLnBrk="0">
              <a:defRPr sz="3600">
                <a:solidFill>
                  <a:srgbClr val="000000"/>
                </a:solidFill>
                <a:latin typeface="Helvetica Light" charset="0"/>
                <a:ea typeface="ＭＳ Ｐゴシック" charset="-128"/>
                <a:sym typeface="Helvetica Light" charset="0"/>
              </a:defRPr>
            </a:lvl4pPr>
            <a:lvl5pPr marL="2057400" indent="-228600" eaLnBrk="0">
              <a:defRPr sz="3600">
                <a:solidFill>
                  <a:srgbClr val="000000"/>
                </a:solidFill>
                <a:latin typeface="Helvetica Light" charset="0"/>
                <a:ea typeface="ＭＳ Ｐゴシック"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128"/>
                <a:sym typeface="Helvetica Light" charset="0"/>
              </a:defRPr>
            </a:lvl9pPr>
          </a:lstStyle>
          <a:p>
            <a:pPr marL="342900" indent="-342900">
              <a:lnSpc>
                <a:spcPts val="2804"/>
              </a:lnSpc>
              <a:spcBef>
                <a:spcPts val="1200"/>
              </a:spcBef>
              <a:buFont typeface="Arial" charset="0"/>
              <a:buChar char="•"/>
            </a:pPr>
            <a:r>
              <a:rPr lang="en-US" altLang="en-US" sz="2000" dirty="0" smtClean="0">
                <a:solidFill>
                  <a:schemeClr val="tx1"/>
                </a:solidFill>
                <a:latin typeface="Calibri" charset="0"/>
                <a:ea typeface="Calibri" charset="0"/>
                <a:cs typeface="Calibri" charset="0"/>
              </a:rPr>
              <a:t>Development seen as consequence of endogenous social processes that drive progress, with climate change seen as externality (as is environment at large)</a:t>
            </a:r>
            <a:r>
              <a:rPr lang="en-US" altLang="en-US" sz="2000" baseline="30000" dirty="0" smtClean="0">
                <a:solidFill>
                  <a:schemeClr val="tx1"/>
                </a:solidFill>
                <a:latin typeface="Calibri" charset="0"/>
                <a:ea typeface="Calibri" charset="0"/>
                <a:cs typeface="Calibri" charset="0"/>
              </a:rPr>
              <a:t>1</a:t>
            </a:r>
            <a:endParaRPr lang="en-US" altLang="en-US" sz="2000" dirty="0" smtClean="0">
              <a:solidFill>
                <a:schemeClr val="tx1"/>
              </a:solidFill>
              <a:latin typeface="Calibri" charset="0"/>
              <a:ea typeface="Calibri" charset="0"/>
              <a:cs typeface="Calibri" charset="0"/>
            </a:endParaRPr>
          </a:p>
          <a:p>
            <a:pPr marL="342900" indent="-342900">
              <a:lnSpc>
                <a:spcPts val="2804"/>
              </a:lnSpc>
              <a:spcBef>
                <a:spcPts val="1200"/>
              </a:spcBef>
              <a:buFont typeface="Arial" charset="0"/>
              <a:buChar char="•"/>
            </a:pPr>
            <a:r>
              <a:rPr lang="en-US" altLang="en-US" sz="2000" dirty="0" smtClean="0">
                <a:solidFill>
                  <a:schemeClr val="tx1"/>
                </a:solidFill>
                <a:latin typeface="Calibri" charset="0"/>
                <a:ea typeface="Calibri" charset="0"/>
                <a:cs typeface="Calibri" charset="0"/>
              </a:rPr>
              <a:t>Ideas of progress have roots in antiquarian narratives of ‘rise of civilisation’</a:t>
            </a:r>
            <a:r>
              <a:rPr lang="en-US" altLang="en-US" sz="2000" baseline="30000" dirty="0">
                <a:solidFill>
                  <a:schemeClr val="tx1"/>
                </a:solidFill>
                <a:latin typeface="Calibri" charset="0"/>
                <a:ea typeface="Calibri" charset="0"/>
                <a:cs typeface="Calibri" charset="0"/>
              </a:rPr>
              <a:t>2</a:t>
            </a:r>
            <a:r>
              <a:rPr lang="en-US" altLang="en-US" sz="2000" dirty="0" smtClean="0">
                <a:solidFill>
                  <a:schemeClr val="tx1"/>
                </a:solidFill>
                <a:latin typeface="Calibri" charset="0"/>
                <a:ea typeface="Calibri" charset="0"/>
                <a:cs typeface="Calibri" charset="0"/>
              </a:rPr>
              <a:t> </a:t>
            </a:r>
          </a:p>
          <a:p>
            <a:pPr marL="342900" indent="-342900">
              <a:lnSpc>
                <a:spcPts val="2804"/>
              </a:lnSpc>
              <a:spcBef>
                <a:spcPts val="1200"/>
              </a:spcBef>
              <a:buFont typeface="Arial" charset="0"/>
              <a:buChar char="•"/>
            </a:pPr>
            <a:r>
              <a:rPr lang="en-US" altLang="en-US" sz="2000" dirty="0" smtClean="0">
                <a:solidFill>
                  <a:schemeClr val="tx1"/>
                </a:solidFill>
                <a:latin typeface="Calibri" charset="0"/>
                <a:ea typeface="Calibri" charset="0"/>
                <a:cs typeface="Calibri" charset="0"/>
              </a:rPr>
              <a:t>But strong indications that </a:t>
            </a:r>
            <a:r>
              <a:rPr lang="en-US" altLang="en-US" sz="2000" dirty="0" err="1" smtClean="0">
                <a:solidFill>
                  <a:schemeClr val="tx1"/>
                </a:solidFill>
                <a:latin typeface="Calibri" charset="0"/>
                <a:ea typeface="Calibri" charset="0"/>
                <a:cs typeface="Calibri" charset="0"/>
              </a:rPr>
              <a:t>civilisation</a:t>
            </a:r>
            <a:r>
              <a:rPr lang="en-US" altLang="en-US" sz="2000" dirty="0" smtClean="0">
                <a:solidFill>
                  <a:schemeClr val="tx1"/>
                </a:solidFill>
                <a:latin typeface="Calibri" charset="0"/>
                <a:ea typeface="Calibri" charset="0"/>
                <a:cs typeface="Calibri" charset="0"/>
              </a:rPr>
              <a:t> not product of progress or abundance, but of adaptation to climate-driven scarcity in Middle Holocene, with costs</a:t>
            </a:r>
            <a:r>
              <a:rPr lang="en-US" altLang="en-US" sz="2000" baseline="30000" dirty="0" smtClean="0">
                <a:solidFill>
                  <a:schemeClr val="tx1"/>
                </a:solidFill>
                <a:latin typeface="Calibri" charset="0"/>
                <a:ea typeface="Calibri" charset="0"/>
                <a:cs typeface="Calibri" charset="0"/>
              </a:rPr>
              <a:t>3-6</a:t>
            </a:r>
            <a:endParaRPr lang="en-US" altLang="en-US" sz="2000" dirty="0" smtClean="0">
              <a:solidFill>
                <a:schemeClr val="tx1"/>
              </a:solidFill>
              <a:latin typeface="Calibri" charset="0"/>
              <a:ea typeface="Calibri" charset="0"/>
              <a:cs typeface="Calibri" charset="0"/>
            </a:endParaRPr>
          </a:p>
          <a:p>
            <a:pPr marL="342900" indent="-342900">
              <a:lnSpc>
                <a:spcPts val="2804"/>
              </a:lnSpc>
              <a:spcBef>
                <a:spcPts val="1200"/>
              </a:spcBef>
              <a:buFont typeface="Arial" charset="0"/>
              <a:buChar char="•"/>
            </a:pPr>
            <a:r>
              <a:rPr lang="en-US" altLang="en-US" sz="2000" dirty="0" smtClean="0">
                <a:solidFill>
                  <a:schemeClr val="tx1"/>
                </a:solidFill>
                <a:latin typeface="Calibri" charset="0"/>
                <a:ea typeface="Calibri" charset="0"/>
                <a:cs typeface="Calibri" charset="0"/>
              </a:rPr>
              <a:t>Need to rethink ideas of progress and how development of human societies mediated changes in environmental opportunities &amp; constraints</a:t>
            </a:r>
          </a:p>
          <a:p>
            <a:pPr marL="342900" indent="-342900">
              <a:lnSpc>
                <a:spcPts val="2804"/>
              </a:lnSpc>
              <a:spcBef>
                <a:spcPts val="1200"/>
              </a:spcBef>
              <a:buFont typeface="Arial" charset="0"/>
              <a:buChar char="•"/>
            </a:pPr>
            <a:r>
              <a:rPr lang="en-US" altLang="en-US" sz="2000" dirty="0" smtClean="0">
                <a:solidFill>
                  <a:schemeClr val="tx1"/>
                </a:solidFill>
                <a:latin typeface="Calibri" charset="0"/>
                <a:ea typeface="Calibri" charset="0"/>
                <a:cs typeface="Calibri" charset="0"/>
              </a:rPr>
              <a:t>Otherwise the pursuit of progress will most likely be self-defeating</a:t>
            </a:r>
          </a:p>
          <a:p>
            <a:pPr marL="342900" indent="-342900">
              <a:lnSpc>
                <a:spcPts val="2804"/>
              </a:lnSpc>
              <a:spcBef>
                <a:spcPts val="1200"/>
              </a:spcBef>
              <a:buFont typeface="Arial" charset="0"/>
              <a:buChar char="•"/>
            </a:pPr>
            <a:r>
              <a:rPr lang="en-GB" altLang="en-US" sz="2000" dirty="0" smtClean="0">
                <a:solidFill>
                  <a:schemeClr val="tx1"/>
                </a:solidFill>
                <a:latin typeface="Calibri" charset="0"/>
                <a:ea typeface="Calibri" charset="0"/>
                <a:cs typeface="Calibri" charset="0"/>
              </a:rPr>
              <a:t>Changing such fundamental assumptions is challenging but vital</a:t>
            </a:r>
            <a:r>
              <a:rPr lang="is-IS" altLang="en-US" sz="2000" dirty="0" smtClean="0">
                <a:solidFill>
                  <a:schemeClr val="tx1"/>
                </a:solidFill>
                <a:latin typeface="Calibri" charset="0"/>
                <a:ea typeface="Calibri" charset="0"/>
                <a:cs typeface="Calibri" charset="0"/>
              </a:rPr>
              <a:t>…</a:t>
            </a:r>
            <a:endParaRPr lang="en-US" altLang="en-US" sz="2000" dirty="0" smtClean="0">
              <a:solidFill>
                <a:schemeClr val="tx1"/>
              </a:solidFill>
              <a:latin typeface="Calibri" charset="0"/>
              <a:ea typeface="Calibri" charset="0"/>
              <a:cs typeface="Calibri" charset="0"/>
            </a:endParaRPr>
          </a:p>
        </p:txBody>
      </p:sp>
      <p:pic>
        <p:nvPicPr>
          <p:cNvPr id="14" name="Picture 13" descr="550_niboyet.jpg"/>
          <p:cNvPicPr>
            <a:picLocks noChangeAspect="1"/>
          </p:cNvPicPr>
          <p:nvPr/>
        </p:nvPicPr>
        <p:blipFill>
          <a:blip r:embed="rId3">
            <a:extLst>
              <a:ext uri="{28A0092B-C50C-407E-A947-70E740481C1C}">
                <a14:useLocalDpi xmlns:a14="http://schemas.microsoft.com/office/drawing/2010/main" val="0"/>
              </a:ext>
            </a:extLst>
          </a:blip>
          <a:srcRect t="25092" b="48909"/>
          <a:stretch>
            <a:fillRect/>
          </a:stretch>
        </p:blipFill>
        <p:spPr bwMode="auto">
          <a:xfrm>
            <a:off x="1164666" y="4726093"/>
            <a:ext cx="6985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430571" y="4787055"/>
            <a:ext cx="5713430" cy="317848"/>
          </a:xfrm>
          <a:prstGeom prst="rect">
            <a:avLst/>
          </a:prstGeom>
          <a:noFill/>
        </p:spPr>
        <p:txBody>
          <a:bodyPr wrap="square" rtlCol="0">
            <a:spAutoFit/>
          </a:bodyPr>
          <a:lstStyle/>
          <a:p>
            <a:r>
              <a:rPr lang="en-US" sz="1400" smtClean="0">
                <a:solidFill>
                  <a:schemeClr val="tx2"/>
                </a:solidFill>
              </a:rPr>
              <a:t>Graphic source</a:t>
            </a:r>
            <a:r>
              <a:rPr lang="en-US" sz="1400" dirty="0" smtClean="0">
                <a:solidFill>
                  <a:schemeClr val="tx2"/>
                </a:solidFill>
              </a:rPr>
              <a:t>: http</a:t>
            </a:r>
            <a:r>
              <a:rPr lang="en-US" sz="1400" dirty="0">
                <a:solidFill>
                  <a:schemeClr val="tx2"/>
                </a:solidFill>
              </a:rPr>
              <a:t>://</a:t>
            </a:r>
            <a:r>
              <a:rPr lang="en-US" sz="1400" dirty="0" err="1">
                <a:solidFill>
                  <a:schemeClr val="tx2"/>
                </a:solidFill>
              </a:rPr>
              <a:t>www.designboom.com</a:t>
            </a:r>
            <a:r>
              <a:rPr lang="en-US" sz="1400" dirty="0">
                <a:solidFill>
                  <a:schemeClr val="tx2"/>
                </a:solidFill>
              </a:rPr>
              <a:t>/project/march-of-progress/</a:t>
            </a:r>
          </a:p>
        </p:txBody>
      </p:sp>
      <p:sp>
        <p:nvSpPr>
          <p:cNvPr id="3" name="TextBox 2"/>
          <p:cNvSpPr txBox="1"/>
          <p:nvPr/>
        </p:nvSpPr>
        <p:spPr>
          <a:xfrm>
            <a:off x="157779" y="6519446"/>
            <a:ext cx="8797445" cy="323165"/>
          </a:xfrm>
          <a:prstGeom prst="rect">
            <a:avLst/>
          </a:prstGeom>
          <a:noFill/>
        </p:spPr>
        <p:txBody>
          <a:bodyPr wrap="square" rtlCol="0">
            <a:spAutoFit/>
          </a:bodyPr>
          <a:lstStyle/>
          <a:p>
            <a:r>
              <a:rPr lang="en-US" sz="1500" baseline="30000" dirty="0" smtClean="0"/>
              <a:t>1</a:t>
            </a:r>
            <a:r>
              <a:rPr lang="en-US" sz="1500" dirty="0" smtClean="0"/>
              <a:t>Heyd and Brooks 2009 </a:t>
            </a:r>
            <a:r>
              <a:rPr lang="en-US" sz="1500" baseline="30000" dirty="0" smtClean="0"/>
              <a:t> 2</a:t>
            </a:r>
            <a:r>
              <a:rPr lang="en-US" sz="1500" dirty="0" smtClean="0"/>
              <a:t>Brooks et al. 2009; </a:t>
            </a:r>
            <a:r>
              <a:rPr lang="en-US" sz="1500" baseline="30000" dirty="0"/>
              <a:t>3</a:t>
            </a:r>
            <a:r>
              <a:rPr lang="en-US" sz="1500" dirty="0" smtClean="0"/>
              <a:t>Brooks 2006; </a:t>
            </a:r>
            <a:r>
              <a:rPr lang="en-US" sz="1500" baseline="30000" dirty="0"/>
              <a:t>4</a:t>
            </a:r>
            <a:r>
              <a:rPr lang="en-US" sz="1500" dirty="0" smtClean="0"/>
              <a:t>Brooks 2009; </a:t>
            </a:r>
            <a:r>
              <a:rPr lang="en-US" sz="1500" baseline="30000" dirty="0"/>
              <a:t>5</a:t>
            </a:r>
            <a:r>
              <a:rPr lang="en-US" sz="1500" dirty="0" smtClean="0"/>
              <a:t>Brooks 2013; </a:t>
            </a:r>
            <a:r>
              <a:rPr lang="en-US" sz="1500" baseline="30000" dirty="0"/>
              <a:t>6</a:t>
            </a:r>
            <a:r>
              <a:rPr lang="en-US" sz="1500" dirty="0" smtClean="0"/>
              <a:t>Clarke et al. 2015</a:t>
            </a:r>
            <a:endParaRPr lang="en-US" sz="1500" dirty="0"/>
          </a:p>
        </p:txBody>
      </p:sp>
    </p:spTree>
    <p:extLst>
      <p:ext uri="{BB962C8B-B14F-4D97-AF65-F5344CB8AC3E}">
        <p14:creationId xmlns:p14="http://schemas.microsoft.com/office/powerpoint/2010/main" val="7440024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7230814" y="6238503"/>
            <a:ext cx="1943324" cy="3527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3784" tIns="46892" rIns="93784" bIns="46892" anchor="b"/>
          <a:lstStyle/>
          <a:p>
            <a:pPr>
              <a:defRPr/>
            </a:pPr>
            <a:endParaRPr lang="en-US" sz="1266">
              <a:ea typeface="ＭＳ Ｐゴシック" charset="0"/>
            </a:endParaRPr>
          </a:p>
        </p:txBody>
      </p:sp>
      <p:sp>
        <p:nvSpPr>
          <p:cNvPr id="33794" name="Rectangle 2"/>
          <p:cNvSpPr>
            <a:spLocks/>
          </p:cNvSpPr>
          <p:nvPr/>
        </p:nvSpPr>
        <p:spPr bwMode="auto">
          <a:xfrm>
            <a:off x="7009805" y="6395889"/>
            <a:ext cx="1905372" cy="1875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r" defTabSz="882892">
              <a:defRPr/>
            </a:pPr>
            <a:r>
              <a:rPr lang="en-US" sz="1195">
                <a:latin typeface="Verdana" charset="0"/>
                <a:ea typeface="ＭＳ Ｐゴシック" charset="0"/>
                <a:cs typeface="Verdana" charset="0"/>
                <a:sym typeface="Verdana" charset="0"/>
              </a:rPr>
              <a:t>40</a:t>
            </a:r>
            <a:endParaRPr lang="en-US" sz="1266">
              <a:ea typeface="ＭＳ Ｐゴシック" charset="0"/>
            </a:endParaRPr>
          </a:p>
        </p:txBody>
      </p:sp>
      <p:sp>
        <p:nvSpPr>
          <p:cNvPr id="33796" name="Rectangle 4"/>
          <p:cNvSpPr>
            <a:spLocks noGrp="1" noChangeArrowheads="1"/>
          </p:cNvSpPr>
          <p:nvPr>
            <p:ph type="body" idx="1"/>
          </p:nvPr>
        </p:nvSpPr>
        <p:spPr>
          <a:xfrm>
            <a:off x="167136" y="796208"/>
            <a:ext cx="8793510" cy="592378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lIns="0" tIns="0" rIns="0" bIns="0" rtlCol="0" anchor="t">
            <a:noAutofit/>
          </a:bodyPr>
          <a:lstStyle/>
          <a:p>
            <a:pPr defTabSz="825967">
              <a:spcBef>
                <a:spcPts val="422"/>
              </a:spcBef>
              <a:buSzPct val="120000"/>
              <a:defRPr/>
            </a:pPr>
            <a:r>
              <a:rPr lang="en-US" sz="1300" dirty="0" smtClean="0">
                <a:solidFill>
                  <a:schemeClr val="tx2"/>
                </a:solidFill>
                <a:cs typeface="Verdana" charset="0"/>
                <a:sym typeface="Verdana" charset="0"/>
              </a:rPr>
              <a:t>Anderson, K. 2015. Duality in climate science. </a:t>
            </a:r>
            <a:r>
              <a:rPr lang="en-US" sz="1300" i="1" dirty="0" smtClean="0">
                <a:solidFill>
                  <a:schemeClr val="tx2"/>
                </a:solidFill>
                <a:cs typeface="Verdana" charset="0"/>
                <a:sym typeface="Verdana" charset="0"/>
              </a:rPr>
              <a:t>Nature </a:t>
            </a:r>
            <a:r>
              <a:rPr lang="it-IT" sz="1300" i="1" dirty="0" err="1">
                <a:solidFill>
                  <a:schemeClr val="tx2"/>
                </a:solidFill>
              </a:rPr>
              <a:t>Geoscience</a:t>
            </a:r>
            <a:r>
              <a:rPr lang="it-IT" sz="1300" dirty="0">
                <a:solidFill>
                  <a:schemeClr val="tx2"/>
                </a:solidFill>
              </a:rPr>
              <a:t> 8, </a:t>
            </a:r>
            <a:r>
              <a:rPr lang="it-IT" sz="1300" dirty="0" smtClean="0">
                <a:solidFill>
                  <a:schemeClr val="tx2"/>
                </a:solidFill>
              </a:rPr>
              <a:t>898–900 doi:10.1038/ngeo2559</a:t>
            </a:r>
          </a:p>
          <a:p>
            <a:pPr defTabSz="825967">
              <a:spcBef>
                <a:spcPts val="422"/>
              </a:spcBef>
              <a:buSzPct val="120000"/>
              <a:defRPr/>
            </a:pPr>
            <a:r>
              <a:rPr lang="en-US" sz="1300" dirty="0" smtClean="0">
                <a:solidFill>
                  <a:schemeClr val="tx2"/>
                </a:solidFill>
                <a:cs typeface="Verdana" charset="0"/>
                <a:sym typeface="Verdana" charset="0"/>
              </a:rPr>
              <a:t>Brooks</a:t>
            </a:r>
            <a:r>
              <a:rPr lang="en-US" sz="1300" dirty="0">
                <a:solidFill>
                  <a:schemeClr val="tx2"/>
                </a:solidFill>
                <a:cs typeface="Verdana" charset="0"/>
                <a:sym typeface="Verdana" charset="0"/>
              </a:rPr>
              <a:t>, N. 2006. Cultural responses to aridity in the Middle Holocene and increased social complexity. </a:t>
            </a:r>
            <a:r>
              <a:rPr lang="en-US" sz="1300" i="1" dirty="0">
                <a:solidFill>
                  <a:schemeClr val="tx2"/>
                </a:solidFill>
                <a:cs typeface="Verdana" charset="0"/>
                <a:sym typeface="Verdana" charset="0"/>
              </a:rPr>
              <a:t>Quaternary International</a:t>
            </a:r>
            <a:r>
              <a:rPr lang="en-US" sz="1300" dirty="0">
                <a:solidFill>
                  <a:schemeClr val="tx2"/>
                </a:solidFill>
                <a:cs typeface="Verdana" charset="0"/>
                <a:sym typeface="Verdana" charset="0"/>
              </a:rPr>
              <a:t> 151: 29-49</a:t>
            </a:r>
          </a:p>
          <a:p>
            <a:pPr defTabSz="825967">
              <a:spcBef>
                <a:spcPts val="422"/>
              </a:spcBef>
              <a:buSzPct val="120000"/>
              <a:defRPr/>
            </a:pPr>
            <a:r>
              <a:rPr lang="en-US" sz="1300" dirty="0" err="1" smtClean="0">
                <a:solidFill>
                  <a:schemeClr val="tx2"/>
                </a:solidFill>
                <a:cs typeface="Verdana" charset="0"/>
                <a:sym typeface="Verdana" charset="0"/>
              </a:rPr>
              <a:t>Binford</a:t>
            </a:r>
            <a:r>
              <a:rPr lang="en-US" sz="1300" dirty="0" smtClean="0">
                <a:solidFill>
                  <a:schemeClr val="tx2"/>
                </a:solidFill>
                <a:cs typeface="Verdana" charset="0"/>
                <a:sym typeface="Verdana" charset="0"/>
              </a:rPr>
              <a:t>, L. R. 1962. Archaeology as anthropology. </a:t>
            </a:r>
            <a:r>
              <a:rPr lang="en-US" sz="1300" i="1" dirty="0" smtClean="0">
                <a:solidFill>
                  <a:schemeClr val="tx2"/>
                </a:solidFill>
                <a:cs typeface="Verdana" charset="0"/>
                <a:sym typeface="Verdana" charset="0"/>
              </a:rPr>
              <a:t>American Antiquity</a:t>
            </a:r>
            <a:r>
              <a:rPr lang="en-US" sz="1300" dirty="0" smtClean="0">
                <a:solidFill>
                  <a:schemeClr val="tx2"/>
                </a:solidFill>
                <a:cs typeface="Verdana" charset="0"/>
                <a:sym typeface="Verdana" charset="0"/>
              </a:rPr>
              <a:t> 28, 217-225.</a:t>
            </a:r>
          </a:p>
          <a:p>
            <a:pPr defTabSz="825967">
              <a:spcBef>
                <a:spcPts val="422"/>
              </a:spcBef>
              <a:buSzPct val="120000"/>
              <a:defRPr/>
            </a:pPr>
            <a:r>
              <a:rPr lang="en-US" sz="1300" dirty="0" smtClean="0">
                <a:solidFill>
                  <a:schemeClr val="tx2"/>
                </a:solidFill>
                <a:cs typeface="Verdana" charset="0"/>
                <a:sym typeface="Verdana" charset="0"/>
              </a:rPr>
              <a:t> Brooks</a:t>
            </a:r>
            <a:r>
              <a:rPr lang="en-US" sz="1300" dirty="0">
                <a:solidFill>
                  <a:schemeClr val="tx2"/>
                </a:solidFill>
                <a:cs typeface="Verdana" charset="0"/>
                <a:sym typeface="Verdana" charset="0"/>
              </a:rPr>
              <a:t>, N. 2010. Human responses to climatically-driven landscape change and resource scarcity: Learning from the past and planning for the future. In I. P. Martini and W. </a:t>
            </a:r>
            <a:r>
              <a:rPr lang="en-US" sz="1300" dirty="0" err="1">
                <a:solidFill>
                  <a:schemeClr val="tx2"/>
                </a:solidFill>
                <a:cs typeface="Verdana" charset="0"/>
                <a:sym typeface="Verdana" charset="0"/>
              </a:rPr>
              <a:t>Chesworth</a:t>
            </a:r>
            <a:r>
              <a:rPr lang="en-US" sz="1300" dirty="0">
                <a:solidFill>
                  <a:schemeClr val="tx2"/>
                </a:solidFill>
                <a:cs typeface="Verdana" charset="0"/>
                <a:sym typeface="Verdana" charset="0"/>
              </a:rPr>
              <a:t> (eds.) </a:t>
            </a:r>
            <a:r>
              <a:rPr lang="en-US" sz="1300" i="1" dirty="0">
                <a:solidFill>
                  <a:schemeClr val="tx2"/>
                </a:solidFill>
                <a:cs typeface="Verdana" charset="0"/>
                <a:sym typeface="Verdana" charset="0"/>
              </a:rPr>
              <a:t>Landscapes and Societies: Selected Cases</a:t>
            </a:r>
            <a:r>
              <a:rPr lang="en-US" sz="1300" dirty="0">
                <a:solidFill>
                  <a:schemeClr val="tx2"/>
                </a:solidFill>
                <a:cs typeface="Verdana" charset="0"/>
                <a:sym typeface="Verdana" charset="0"/>
              </a:rPr>
              <a:t>, pp. 43-66. Springer, Dordrecht, Heidelberg, London, New York, 478 pp. </a:t>
            </a:r>
          </a:p>
          <a:p>
            <a:pPr defTabSz="825967">
              <a:spcBef>
                <a:spcPts val="422"/>
              </a:spcBef>
              <a:buSzPct val="120000"/>
              <a:defRPr/>
            </a:pPr>
            <a:r>
              <a:rPr lang="en-US" sz="1300" dirty="0" smtClean="0">
                <a:solidFill>
                  <a:schemeClr val="tx2"/>
                </a:solidFill>
              </a:rPr>
              <a:t>Brooks 2012a</a:t>
            </a:r>
          </a:p>
          <a:p>
            <a:pPr defTabSz="825967">
              <a:spcBef>
                <a:spcPts val="422"/>
              </a:spcBef>
              <a:buSzPct val="120000"/>
              <a:defRPr/>
            </a:pPr>
            <a:r>
              <a:rPr lang="en-US" sz="1300" dirty="0" smtClean="0">
                <a:solidFill>
                  <a:schemeClr val="tx2"/>
                </a:solidFill>
              </a:rPr>
              <a:t>Brooks 2012b</a:t>
            </a:r>
          </a:p>
          <a:p>
            <a:pPr defTabSz="825967">
              <a:spcBef>
                <a:spcPts val="422"/>
              </a:spcBef>
              <a:buSzPct val="120000"/>
              <a:defRPr/>
            </a:pPr>
            <a:r>
              <a:rPr lang="en-US" sz="1300" dirty="0" smtClean="0">
                <a:solidFill>
                  <a:schemeClr val="tx2"/>
                </a:solidFill>
              </a:rPr>
              <a:t>Brooks</a:t>
            </a:r>
            <a:r>
              <a:rPr lang="en-US" sz="1300" dirty="0">
                <a:solidFill>
                  <a:schemeClr val="tx2"/>
                </a:solidFill>
              </a:rPr>
              <a:t>, N. </a:t>
            </a:r>
            <a:r>
              <a:rPr lang="en-US" sz="1300" dirty="0" smtClean="0">
                <a:solidFill>
                  <a:schemeClr val="tx2"/>
                </a:solidFill>
              </a:rPr>
              <a:t>2013. </a:t>
            </a:r>
            <a:r>
              <a:rPr lang="en-US" sz="1300" dirty="0">
                <a:solidFill>
                  <a:schemeClr val="tx2"/>
                </a:solidFill>
              </a:rPr>
              <a:t>Beyond collapse: climate change and causality during the Middle Holocene Climatic Transition, 6400-5000 years before present (BP). </a:t>
            </a:r>
            <a:r>
              <a:rPr lang="en-US" sz="1300" i="1" dirty="0">
                <a:solidFill>
                  <a:schemeClr val="tx2"/>
                </a:solidFill>
              </a:rPr>
              <a:t>Danish Journal of Geography</a:t>
            </a:r>
            <a:r>
              <a:rPr lang="en-US" sz="1300" dirty="0">
                <a:solidFill>
                  <a:schemeClr val="tx2"/>
                </a:solidFill>
              </a:rPr>
              <a:t> (in press).</a:t>
            </a:r>
          </a:p>
          <a:p>
            <a:pPr defTabSz="825967">
              <a:spcBef>
                <a:spcPts val="422"/>
              </a:spcBef>
              <a:buSzPct val="120000"/>
              <a:defRPr/>
            </a:pPr>
            <a:r>
              <a:rPr lang="en-US" sz="1300" dirty="0">
                <a:solidFill>
                  <a:schemeClr val="tx2"/>
                </a:solidFill>
              </a:rPr>
              <a:t>Brooks, N. and Fisher, S. 2014. Tracking Adaptation and Measuring Development: A Step-by-Step Guide. IIED Technical Report, December 2014. (</a:t>
            </a:r>
            <a:r>
              <a:rPr lang="en-US" sz="1300" dirty="0">
                <a:solidFill>
                  <a:schemeClr val="tx2"/>
                </a:solidFill>
                <a:hlinkClick r:id="rId2"/>
              </a:rPr>
              <a:t>http://pubs.iied.org/10100IIED.html)</a:t>
            </a:r>
            <a:r>
              <a:rPr lang="en-US" sz="1300" dirty="0">
                <a:solidFill>
                  <a:schemeClr val="tx2"/>
                </a:solidFill>
              </a:rPr>
              <a:t>.</a:t>
            </a:r>
          </a:p>
          <a:p>
            <a:pPr defTabSz="825967">
              <a:spcBef>
                <a:spcPts val="422"/>
              </a:spcBef>
              <a:buSzPct val="120000"/>
              <a:defRPr/>
            </a:pPr>
            <a:r>
              <a:rPr lang="en-US" sz="1300" dirty="0" smtClean="0">
                <a:solidFill>
                  <a:schemeClr val="tx2"/>
                </a:solidFill>
                <a:cs typeface="Arial"/>
                <a:sym typeface="Verdana" charset="0"/>
              </a:rPr>
              <a:t>Brooks</a:t>
            </a:r>
            <a:r>
              <a:rPr lang="en-US" sz="1300" dirty="0">
                <a:solidFill>
                  <a:schemeClr val="tx2"/>
                </a:solidFill>
                <a:cs typeface="Arial"/>
                <a:sym typeface="Verdana" charset="0"/>
              </a:rPr>
              <a:t>, N., Brown, K. and Grist, N. 2009. Development Futures in the Context of Climate Change: challenging the present and learning from the past. </a:t>
            </a:r>
            <a:r>
              <a:rPr lang="en-US" sz="1300" i="1" dirty="0">
                <a:solidFill>
                  <a:schemeClr val="tx2"/>
                </a:solidFill>
                <a:cs typeface="Arial"/>
                <a:sym typeface="Verdana" charset="0"/>
              </a:rPr>
              <a:t>Development Policy Review </a:t>
            </a:r>
            <a:r>
              <a:rPr lang="en-US" sz="1300" dirty="0">
                <a:solidFill>
                  <a:schemeClr val="tx2"/>
                </a:solidFill>
                <a:cs typeface="Arial"/>
                <a:sym typeface="Verdana" charset="0"/>
              </a:rPr>
              <a:t>27, 741-765. </a:t>
            </a:r>
            <a:endParaRPr lang="en-US" sz="1300" dirty="0" smtClean="0">
              <a:solidFill>
                <a:schemeClr val="tx2"/>
              </a:solidFill>
              <a:cs typeface="Arial"/>
              <a:sym typeface="Verdana" charset="0"/>
            </a:endParaRPr>
          </a:p>
          <a:p>
            <a:pPr defTabSz="825967">
              <a:spcBef>
                <a:spcPts val="422"/>
              </a:spcBef>
              <a:buSzPct val="120000"/>
              <a:defRPr/>
            </a:pPr>
            <a:r>
              <a:rPr lang="en-US" sz="1300" dirty="0">
                <a:solidFill>
                  <a:schemeClr val="tx2"/>
                </a:solidFill>
              </a:rPr>
              <a:t>Brooks, N., Anderson, S., Ayers, J., Burton, I. and </a:t>
            </a:r>
            <a:r>
              <a:rPr lang="en-US" sz="1300" dirty="0" err="1">
                <a:solidFill>
                  <a:schemeClr val="tx2"/>
                </a:solidFill>
              </a:rPr>
              <a:t>Tellam</a:t>
            </a:r>
            <a:r>
              <a:rPr lang="en-US" sz="1300" dirty="0">
                <a:solidFill>
                  <a:schemeClr val="tx2"/>
                </a:solidFill>
              </a:rPr>
              <a:t>, I. 2011. </a:t>
            </a:r>
            <a:r>
              <a:rPr lang="en-US" sz="1300" i="1" dirty="0">
                <a:solidFill>
                  <a:schemeClr val="tx2"/>
                </a:solidFill>
              </a:rPr>
              <a:t>Tracking Adaptation and Measuring Development.</a:t>
            </a:r>
            <a:r>
              <a:rPr lang="en-US" sz="1300" dirty="0">
                <a:solidFill>
                  <a:schemeClr val="tx2"/>
                </a:solidFill>
              </a:rPr>
              <a:t> IIED Working Paper No. 1, November 2011. IIED, London/Edinburgh </a:t>
            </a:r>
            <a:r>
              <a:rPr lang="en-US" sz="1300" dirty="0" smtClean="0">
                <a:solidFill>
                  <a:schemeClr val="tx2"/>
                </a:solidFill>
              </a:rPr>
              <a:t>Available from (http</a:t>
            </a:r>
            <a:r>
              <a:rPr lang="en-US" sz="1300" dirty="0">
                <a:solidFill>
                  <a:schemeClr val="tx2"/>
                </a:solidFill>
              </a:rPr>
              <a:t>://</a:t>
            </a:r>
            <a:r>
              <a:rPr lang="en-US" sz="1300" dirty="0" err="1" smtClean="0">
                <a:solidFill>
                  <a:schemeClr val="tx2"/>
                </a:solidFill>
              </a:rPr>
              <a:t>pubs.iied.org</a:t>
            </a:r>
            <a:r>
              <a:rPr lang="en-US" sz="1300" dirty="0" smtClean="0">
                <a:solidFill>
                  <a:schemeClr val="tx2"/>
                </a:solidFill>
              </a:rPr>
              <a:t>/10100IIED.html).</a:t>
            </a:r>
            <a:endParaRPr lang="en-US" sz="1300" dirty="0">
              <a:solidFill>
                <a:schemeClr val="tx2"/>
              </a:solidFill>
            </a:endParaRPr>
          </a:p>
          <a:p>
            <a:pPr defTabSz="825967">
              <a:spcBef>
                <a:spcPts val="422"/>
              </a:spcBef>
              <a:buSzPct val="120000"/>
              <a:defRPr/>
            </a:pPr>
            <a:r>
              <a:rPr lang="en-US" sz="1300" dirty="0" smtClean="0">
                <a:solidFill>
                  <a:schemeClr val="tx2"/>
                </a:solidFill>
              </a:rPr>
              <a:t>Brooks</a:t>
            </a:r>
            <a:r>
              <a:rPr lang="en-US" sz="1300" dirty="0">
                <a:solidFill>
                  <a:schemeClr val="tx2"/>
                </a:solidFill>
              </a:rPr>
              <a:t>, N., Anderson, S., Burton, I., Fisher, S., Rai, N. and </a:t>
            </a:r>
            <a:r>
              <a:rPr lang="en-US" sz="1300" dirty="0" err="1">
                <a:solidFill>
                  <a:schemeClr val="tx2"/>
                </a:solidFill>
              </a:rPr>
              <a:t>Tellam</a:t>
            </a:r>
            <a:r>
              <a:rPr lang="en-US" sz="1300" dirty="0">
                <a:solidFill>
                  <a:schemeClr val="tx2"/>
                </a:solidFill>
              </a:rPr>
              <a:t>, I., 2013. An operational framework for Tracking Adaptation and Measuring Development (TAMD). IIED Climate Change Working Paper No. 5. (Available from </a:t>
            </a:r>
            <a:r>
              <a:rPr lang="en-US" sz="1300" dirty="0">
                <a:solidFill>
                  <a:schemeClr val="tx2"/>
                </a:solidFill>
                <a:hlinkClick r:id="rId3" tooltip="IIED publications - climate change"/>
              </a:rPr>
              <a:t>http://pubs.iied.org/10038IIED.html</a:t>
            </a:r>
            <a:r>
              <a:rPr lang="en-US" sz="1300" dirty="0" smtClean="0">
                <a:solidFill>
                  <a:schemeClr val="tx2"/>
                </a:solidFill>
              </a:rPr>
              <a:t>)</a:t>
            </a:r>
            <a:endParaRPr lang="en-US" sz="1300" dirty="0">
              <a:solidFill>
                <a:schemeClr val="tx2"/>
              </a:solidFill>
              <a:cs typeface="Arial"/>
              <a:sym typeface="Verdana" charset="0"/>
            </a:endParaRPr>
          </a:p>
          <a:p>
            <a:pPr defTabSz="825967">
              <a:spcBef>
                <a:spcPts val="422"/>
              </a:spcBef>
              <a:buSzPct val="120000"/>
              <a:defRPr/>
            </a:pPr>
            <a:r>
              <a:rPr lang="en-US" sz="1300" dirty="0" smtClean="0">
                <a:solidFill>
                  <a:schemeClr val="tx2"/>
                </a:solidFill>
                <a:cs typeface="Arial"/>
                <a:sym typeface="Verdana" charset="0"/>
              </a:rPr>
              <a:t>Childe</a:t>
            </a:r>
            <a:r>
              <a:rPr lang="en-US" sz="1300" dirty="0">
                <a:solidFill>
                  <a:schemeClr val="tx2"/>
                </a:solidFill>
                <a:cs typeface="Arial"/>
                <a:sym typeface="Verdana" charset="0"/>
              </a:rPr>
              <a:t>, V. G. 1951. </a:t>
            </a:r>
            <a:r>
              <a:rPr lang="en-US" sz="1300" i="1" dirty="0">
                <a:solidFill>
                  <a:schemeClr val="tx2"/>
                </a:solidFill>
                <a:cs typeface="Arial"/>
                <a:sym typeface="Verdana" charset="0"/>
              </a:rPr>
              <a:t>Social Evolution</a:t>
            </a:r>
            <a:r>
              <a:rPr lang="en-US" sz="1300" dirty="0">
                <a:solidFill>
                  <a:schemeClr val="tx2"/>
                </a:solidFill>
                <a:cs typeface="Arial"/>
                <a:sym typeface="Verdana" charset="0"/>
              </a:rPr>
              <a:t>. Watts &amp; Co. London.</a:t>
            </a:r>
          </a:p>
          <a:p>
            <a:pPr defTabSz="825967">
              <a:spcBef>
                <a:spcPts val="422"/>
              </a:spcBef>
              <a:buSzPct val="120000"/>
              <a:defRPr/>
            </a:pPr>
            <a:r>
              <a:rPr lang="en-US" sz="1300" dirty="0" smtClean="0">
                <a:solidFill>
                  <a:schemeClr val="tx2"/>
                </a:solidFill>
              </a:rPr>
              <a:t>Clarke</a:t>
            </a:r>
            <a:r>
              <a:rPr lang="en-US" sz="1300" dirty="0">
                <a:solidFill>
                  <a:schemeClr val="tx2"/>
                </a:solidFill>
              </a:rPr>
              <a:t>, J., Brooks, N., Banning, E. B., </a:t>
            </a:r>
            <a:r>
              <a:rPr lang="en-US" sz="1300" dirty="0" err="1">
                <a:solidFill>
                  <a:schemeClr val="tx2"/>
                </a:solidFill>
              </a:rPr>
              <a:t>Miryam</a:t>
            </a:r>
            <a:r>
              <a:rPr lang="en-US" sz="1300" dirty="0">
                <a:solidFill>
                  <a:schemeClr val="tx2"/>
                </a:solidFill>
              </a:rPr>
              <a:t> Bar-Matthews, M., Campbell, S., Clare, L., </a:t>
            </a:r>
            <a:r>
              <a:rPr lang="en-US" sz="1300" dirty="0" err="1">
                <a:solidFill>
                  <a:schemeClr val="tx2"/>
                </a:solidFill>
              </a:rPr>
              <a:t>Cremaschi</a:t>
            </a:r>
            <a:r>
              <a:rPr lang="en-US" sz="1300" dirty="0">
                <a:solidFill>
                  <a:schemeClr val="tx2"/>
                </a:solidFill>
              </a:rPr>
              <a:t>, M., di </a:t>
            </a:r>
            <a:r>
              <a:rPr lang="en-US" sz="1300" dirty="0" err="1">
                <a:solidFill>
                  <a:schemeClr val="tx2"/>
                </a:solidFill>
              </a:rPr>
              <a:t>Lernia</a:t>
            </a:r>
            <a:r>
              <a:rPr lang="en-US" sz="1300" dirty="0">
                <a:solidFill>
                  <a:schemeClr val="tx2"/>
                </a:solidFill>
              </a:rPr>
              <a:t>, S., Drake, N., </a:t>
            </a:r>
            <a:r>
              <a:rPr lang="en-US" sz="1300" dirty="0" err="1">
                <a:solidFill>
                  <a:schemeClr val="tx2"/>
                </a:solidFill>
              </a:rPr>
              <a:t>Gallinaro</a:t>
            </a:r>
            <a:r>
              <a:rPr lang="en-US" sz="1300" dirty="0">
                <a:solidFill>
                  <a:schemeClr val="tx2"/>
                </a:solidFill>
              </a:rPr>
              <a:t>, M., Manning, S., Nicoll, K., Philip, G., Rosen, S., </a:t>
            </a:r>
            <a:r>
              <a:rPr lang="en-US" sz="1300" dirty="0" err="1">
                <a:solidFill>
                  <a:schemeClr val="tx2"/>
                </a:solidFill>
              </a:rPr>
              <a:t>Schoop</a:t>
            </a:r>
            <a:r>
              <a:rPr lang="en-US" sz="1300" dirty="0">
                <a:solidFill>
                  <a:schemeClr val="tx2"/>
                </a:solidFill>
              </a:rPr>
              <a:t>, U-D., Tafuri, M. A., </a:t>
            </a:r>
            <a:r>
              <a:rPr lang="en-US" sz="1300" dirty="0" err="1">
                <a:solidFill>
                  <a:schemeClr val="tx2"/>
                </a:solidFill>
              </a:rPr>
              <a:t>Weninger</a:t>
            </a:r>
            <a:r>
              <a:rPr lang="en-US" sz="1300" dirty="0">
                <a:solidFill>
                  <a:schemeClr val="tx2"/>
                </a:solidFill>
              </a:rPr>
              <a:t>, B. and </a:t>
            </a:r>
            <a:r>
              <a:rPr lang="en-US" sz="1300" dirty="0" err="1">
                <a:solidFill>
                  <a:schemeClr val="tx2"/>
                </a:solidFill>
              </a:rPr>
              <a:t>Zerboni</a:t>
            </a:r>
            <a:r>
              <a:rPr lang="en-US" sz="1300" dirty="0">
                <a:solidFill>
                  <a:schemeClr val="tx2"/>
                </a:solidFill>
              </a:rPr>
              <a:t>, A. 2015. Climatic Changes and Social Transformations in the Near East and North Africa During the ‘Long’ 4</a:t>
            </a:r>
            <a:r>
              <a:rPr lang="en-US" sz="1300" baseline="30000" dirty="0">
                <a:solidFill>
                  <a:schemeClr val="tx2"/>
                </a:solidFill>
              </a:rPr>
              <a:t>th</a:t>
            </a:r>
            <a:r>
              <a:rPr lang="en-US" sz="1300" dirty="0">
                <a:solidFill>
                  <a:schemeClr val="tx2"/>
                </a:solidFill>
              </a:rPr>
              <a:t> millennium BC: A Comparative Study of Environmental and Archaeological Evidence. Quaternary Science Reviews. </a:t>
            </a:r>
            <a:r>
              <a:rPr lang="en-US" sz="1300" dirty="0">
                <a:solidFill>
                  <a:schemeClr val="tx2"/>
                </a:solidFill>
                <a:hlinkClick r:id="rId4"/>
              </a:rPr>
              <a:t>doi:10.1016/j.quascirev.2015.10.003</a:t>
            </a:r>
            <a:r>
              <a:rPr lang="en-US" sz="1300" dirty="0">
                <a:solidFill>
                  <a:schemeClr val="tx2"/>
                </a:solidFill>
              </a:rPr>
              <a:t>. Available online 19 October </a:t>
            </a:r>
            <a:r>
              <a:rPr lang="en-US" sz="1300" dirty="0" smtClean="0">
                <a:solidFill>
                  <a:schemeClr val="tx2"/>
                </a:solidFill>
              </a:rPr>
              <a:t>2015</a:t>
            </a:r>
          </a:p>
        </p:txBody>
      </p:sp>
      <p:sp>
        <p:nvSpPr>
          <p:cNvPr id="7" name="Title 1"/>
          <p:cNvSpPr txBox="1">
            <a:spLocks/>
          </p:cNvSpPr>
          <p:nvPr/>
        </p:nvSpPr>
        <p:spPr>
          <a:xfrm>
            <a:off x="157779" y="50424"/>
            <a:ext cx="8797445" cy="628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s-IS" sz="3200" b="1" dirty="0" smtClean="0">
                <a:solidFill>
                  <a:srgbClr val="0070C0"/>
                </a:solidFill>
              </a:rPr>
              <a:t>References I</a:t>
            </a:r>
          </a:p>
        </p:txBody>
      </p:sp>
    </p:spTree>
    <p:extLst>
      <p:ext uri="{BB962C8B-B14F-4D97-AF65-F5344CB8AC3E}">
        <p14:creationId xmlns:p14="http://schemas.microsoft.com/office/powerpoint/2010/main" val="1443166078"/>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7230814" y="6238503"/>
            <a:ext cx="1943324" cy="3527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3784" tIns="46892" rIns="93784" bIns="46892" anchor="b"/>
          <a:lstStyle/>
          <a:p>
            <a:pPr>
              <a:defRPr/>
            </a:pPr>
            <a:endParaRPr lang="en-US" sz="1266">
              <a:ea typeface="ＭＳ Ｐゴシック" charset="0"/>
            </a:endParaRPr>
          </a:p>
        </p:txBody>
      </p:sp>
      <p:sp>
        <p:nvSpPr>
          <p:cNvPr id="33794" name="Rectangle 2"/>
          <p:cNvSpPr>
            <a:spLocks/>
          </p:cNvSpPr>
          <p:nvPr/>
        </p:nvSpPr>
        <p:spPr bwMode="auto">
          <a:xfrm>
            <a:off x="7009805" y="6395889"/>
            <a:ext cx="1905372" cy="1875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r" defTabSz="882892">
              <a:defRPr/>
            </a:pPr>
            <a:r>
              <a:rPr lang="en-US" sz="1195">
                <a:latin typeface="Verdana" charset="0"/>
                <a:ea typeface="ＭＳ Ｐゴシック" charset="0"/>
                <a:cs typeface="Verdana" charset="0"/>
                <a:sym typeface="Verdana" charset="0"/>
              </a:rPr>
              <a:t>40</a:t>
            </a:r>
            <a:endParaRPr lang="en-US" sz="1266">
              <a:ea typeface="ＭＳ Ｐゴシック" charset="0"/>
            </a:endParaRPr>
          </a:p>
        </p:txBody>
      </p:sp>
      <p:sp>
        <p:nvSpPr>
          <p:cNvPr id="33796" name="Rectangle 4"/>
          <p:cNvSpPr>
            <a:spLocks noGrp="1" noChangeArrowheads="1"/>
          </p:cNvSpPr>
          <p:nvPr>
            <p:ph type="body" idx="1"/>
          </p:nvPr>
        </p:nvSpPr>
        <p:spPr>
          <a:xfrm>
            <a:off x="167432" y="795859"/>
            <a:ext cx="8793510" cy="5771926"/>
          </a:xfrm>
        </p:spPr>
        <p:txBody>
          <a:bodyPr vert="horz" lIns="0" tIns="0" rIns="0" bIns="0" rtlCol="0" anchor="t">
            <a:noAutofit/>
          </a:bodyPr>
          <a:lstStyle/>
          <a:p>
            <a:pPr defTabSz="825967">
              <a:spcBef>
                <a:spcPts val="422"/>
              </a:spcBef>
              <a:buSzPct val="120000"/>
              <a:defRPr/>
            </a:pPr>
            <a:r>
              <a:rPr lang="en-US" sz="1300" dirty="0" smtClean="0">
                <a:solidFill>
                  <a:schemeClr val="tx2"/>
                </a:solidFill>
              </a:rPr>
              <a:t>Conti</a:t>
            </a:r>
            <a:r>
              <a:rPr lang="en-US" sz="1300" dirty="0">
                <a:solidFill>
                  <a:schemeClr val="tx2"/>
                </a:solidFill>
              </a:rPr>
              <a:t>, S., Melia, P., </a:t>
            </a:r>
            <a:r>
              <a:rPr lang="en-US" sz="1300" dirty="0" err="1">
                <a:solidFill>
                  <a:schemeClr val="tx2"/>
                </a:solidFill>
              </a:rPr>
              <a:t>Minelia</a:t>
            </a:r>
            <a:r>
              <a:rPr lang="en-US" sz="1300" dirty="0">
                <a:solidFill>
                  <a:schemeClr val="tx2"/>
                </a:solidFill>
              </a:rPr>
              <a:t>, G., </a:t>
            </a:r>
            <a:r>
              <a:rPr lang="en-US" sz="1300" dirty="0" err="1">
                <a:solidFill>
                  <a:schemeClr val="tx2"/>
                </a:solidFill>
              </a:rPr>
              <a:t>Soliminia</a:t>
            </a:r>
            <a:r>
              <a:rPr lang="en-US" sz="1300" dirty="0">
                <a:solidFill>
                  <a:schemeClr val="tx2"/>
                </a:solidFill>
              </a:rPr>
              <a:t>, R., </a:t>
            </a:r>
            <a:r>
              <a:rPr lang="en-US" sz="1300" dirty="0" err="1">
                <a:solidFill>
                  <a:schemeClr val="tx2"/>
                </a:solidFill>
              </a:rPr>
              <a:t>Toccacella</a:t>
            </a:r>
            <a:r>
              <a:rPr lang="en-US" sz="1300" dirty="0">
                <a:solidFill>
                  <a:schemeClr val="tx2"/>
                </a:solidFill>
              </a:rPr>
              <a:t>, V., </a:t>
            </a:r>
            <a:r>
              <a:rPr lang="en-US" sz="1300" dirty="0" err="1">
                <a:solidFill>
                  <a:schemeClr val="tx2"/>
                </a:solidFill>
              </a:rPr>
              <a:t>Vichia</a:t>
            </a:r>
            <a:r>
              <a:rPr lang="en-US" sz="1300" dirty="0">
                <a:solidFill>
                  <a:schemeClr val="tx2"/>
                </a:solidFill>
              </a:rPr>
              <a:t>, M., </a:t>
            </a:r>
            <a:r>
              <a:rPr lang="en-US" sz="1300" dirty="0" err="1">
                <a:solidFill>
                  <a:schemeClr val="tx2"/>
                </a:solidFill>
              </a:rPr>
              <a:t>Beltrano</a:t>
            </a:r>
            <a:r>
              <a:rPr lang="en-US" sz="1300" dirty="0">
                <a:solidFill>
                  <a:schemeClr val="tx2"/>
                </a:solidFill>
              </a:rPr>
              <a:t>, C. and Perini, L. 2005. Epidemiologic study of mortality during the Summer 2003 heat wave in Italy, </a:t>
            </a:r>
            <a:r>
              <a:rPr lang="en-US" sz="1300" i="1" dirty="0">
                <a:solidFill>
                  <a:schemeClr val="tx2"/>
                </a:solidFill>
              </a:rPr>
              <a:t>Environmental Research </a:t>
            </a:r>
            <a:r>
              <a:rPr lang="en-US" sz="1300" dirty="0">
                <a:solidFill>
                  <a:schemeClr val="tx2"/>
                </a:solidFill>
              </a:rPr>
              <a:t>98, 390–399.</a:t>
            </a:r>
            <a:endParaRPr lang="en-GB" altLang="en-US" sz="1300" dirty="0"/>
          </a:p>
          <a:p>
            <a:pPr defTabSz="825967">
              <a:spcBef>
                <a:spcPts val="422"/>
              </a:spcBef>
              <a:buSzPct val="120000"/>
              <a:defRPr/>
            </a:pPr>
            <a:r>
              <a:rPr lang="en-US" sz="1300" dirty="0" smtClean="0">
                <a:solidFill>
                  <a:schemeClr val="tx2"/>
                </a:solidFill>
              </a:rPr>
              <a:t>Cooper</a:t>
            </a:r>
            <a:r>
              <a:rPr lang="en-US" sz="1300" dirty="0">
                <a:solidFill>
                  <a:schemeClr val="tx2"/>
                </a:solidFill>
              </a:rPr>
              <a:t>, F. (1997) ‘Modernizing Bureaucrats, Backward Africans, and the Development Concept’, in F. Cooper and R. Packard (</a:t>
            </a:r>
            <a:r>
              <a:rPr lang="en-US" sz="1300" dirty="0" err="1">
                <a:solidFill>
                  <a:schemeClr val="tx2"/>
                </a:solidFill>
              </a:rPr>
              <a:t>eds</a:t>
            </a:r>
            <a:r>
              <a:rPr lang="en-US" sz="1300" dirty="0">
                <a:solidFill>
                  <a:schemeClr val="tx2"/>
                </a:solidFill>
              </a:rPr>
              <a:t>), International Development and the Social Sciences, 64-92. University of California Press, Berkeley. </a:t>
            </a:r>
            <a:endParaRPr lang="en-US" sz="1300" dirty="0">
              <a:solidFill>
                <a:schemeClr val="tx2"/>
              </a:solidFill>
              <a:cs typeface="Arial"/>
              <a:sym typeface="Verdana" charset="0"/>
            </a:endParaRPr>
          </a:p>
          <a:p>
            <a:r>
              <a:rPr lang="en-US" sz="1300" dirty="0" smtClean="0">
                <a:solidFill>
                  <a:schemeClr val="tx2"/>
                </a:solidFill>
              </a:rPr>
              <a:t>Fukuyama, F. 2002. </a:t>
            </a:r>
            <a:r>
              <a:rPr lang="en-US" sz="1300" i="1" dirty="0">
                <a:solidFill>
                  <a:schemeClr val="tx2"/>
                </a:solidFill>
              </a:rPr>
              <a:t>The End of History and the Last Man</a:t>
            </a:r>
            <a:r>
              <a:rPr lang="en-US" sz="1300" dirty="0">
                <a:solidFill>
                  <a:schemeClr val="tx2"/>
                </a:solidFill>
              </a:rPr>
              <a:t> (New York: Free Press, 1992</a:t>
            </a:r>
            <a:endParaRPr lang="en-US" sz="1300" dirty="0" smtClean="0">
              <a:solidFill>
                <a:schemeClr val="tx2"/>
              </a:solidFill>
            </a:endParaRPr>
          </a:p>
          <a:p>
            <a:pPr defTabSz="825967">
              <a:spcBef>
                <a:spcPts val="422"/>
              </a:spcBef>
              <a:buSzPct val="120000"/>
            </a:pPr>
            <a:r>
              <a:rPr lang="en-US" altLang="en-US" sz="1300" dirty="0" err="1" smtClean="0">
                <a:solidFill>
                  <a:schemeClr val="tx2"/>
                </a:solidFill>
                <a:sym typeface="Verdana" charset="0"/>
              </a:rPr>
              <a:t>Heyd</a:t>
            </a:r>
            <a:r>
              <a:rPr lang="en-US" altLang="en-US" sz="1300" dirty="0">
                <a:solidFill>
                  <a:schemeClr val="tx2"/>
                </a:solidFill>
                <a:sym typeface="Verdana" charset="0"/>
              </a:rPr>
              <a:t>, T. and Brooks, N. 2009. Exploring cultural dimensions to climate change. In W.N. </a:t>
            </a:r>
            <a:r>
              <a:rPr lang="en-US" altLang="en-US" sz="1300" dirty="0" err="1">
                <a:solidFill>
                  <a:schemeClr val="tx2"/>
                </a:solidFill>
                <a:sym typeface="Verdana" charset="0"/>
              </a:rPr>
              <a:t>Adger</a:t>
            </a:r>
            <a:r>
              <a:rPr lang="en-US" altLang="en-US" sz="1300" dirty="0">
                <a:solidFill>
                  <a:schemeClr val="tx2"/>
                </a:solidFill>
                <a:sym typeface="Verdana" charset="0"/>
              </a:rPr>
              <a:t>, I. </a:t>
            </a:r>
            <a:r>
              <a:rPr lang="en-US" altLang="en-US" sz="1300" dirty="0" err="1">
                <a:solidFill>
                  <a:schemeClr val="tx2"/>
                </a:solidFill>
                <a:sym typeface="Verdana" charset="0"/>
              </a:rPr>
              <a:t>Lorenzoni</a:t>
            </a:r>
            <a:r>
              <a:rPr lang="en-US" altLang="en-US" sz="1300" dirty="0">
                <a:solidFill>
                  <a:schemeClr val="tx2"/>
                </a:solidFill>
                <a:sym typeface="Verdana" charset="0"/>
              </a:rPr>
              <a:t> and K. O'Brien (eds.) Adapting to Climate Change: Thresholds, Values and Governance, pp. 269-282. Cambridge University Press. </a:t>
            </a:r>
          </a:p>
          <a:p>
            <a:r>
              <a:rPr lang="en-US" sz="1300" dirty="0" smtClean="0">
                <a:solidFill>
                  <a:schemeClr val="tx2"/>
                </a:solidFill>
              </a:rPr>
              <a:t>IEG</a:t>
            </a:r>
            <a:r>
              <a:rPr lang="en-US" sz="1300" dirty="0">
                <a:solidFill>
                  <a:schemeClr val="tx2"/>
                </a:solidFill>
              </a:rPr>
              <a:t>, 2013. Adapting to Climate Change: Assessing World Bank Group Experience. World Bank Group. http://</a:t>
            </a:r>
            <a:r>
              <a:rPr lang="en-US" sz="1300" dirty="0" err="1">
                <a:solidFill>
                  <a:schemeClr val="tx2"/>
                </a:solidFill>
              </a:rPr>
              <a:t>ieg.worldbankgroup.org</a:t>
            </a:r>
            <a:r>
              <a:rPr lang="en-US" sz="1300" dirty="0">
                <a:solidFill>
                  <a:schemeClr val="tx2"/>
                </a:solidFill>
              </a:rPr>
              <a:t>/content/</a:t>
            </a:r>
            <a:r>
              <a:rPr lang="en-US" sz="1300" dirty="0" err="1">
                <a:solidFill>
                  <a:schemeClr val="tx2"/>
                </a:solidFill>
              </a:rPr>
              <a:t>ieg</a:t>
            </a:r>
            <a:r>
              <a:rPr lang="en-US" sz="1300" dirty="0">
                <a:solidFill>
                  <a:schemeClr val="tx2"/>
                </a:solidFill>
              </a:rPr>
              <a:t>/</a:t>
            </a:r>
            <a:r>
              <a:rPr lang="en-US" sz="1300" dirty="0" err="1">
                <a:solidFill>
                  <a:schemeClr val="tx2"/>
                </a:solidFill>
              </a:rPr>
              <a:t>en</a:t>
            </a:r>
            <a:r>
              <a:rPr lang="en-US" sz="1300" dirty="0">
                <a:solidFill>
                  <a:schemeClr val="tx2"/>
                </a:solidFill>
              </a:rPr>
              <a:t>/home/re- ports/climate_change3.html </a:t>
            </a:r>
            <a:endParaRPr lang="en-US" sz="1300" dirty="0" smtClean="0">
              <a:solidFill>
                <a:schemeClr val="tx2"/>
              </a:solidFill>
            </a:endParaRPr>
          </a:p>
          <a:p>
            <a:r>
              <a:rPr lang="en-US" sz="1300" dirty="0">
                <a:solidFill>
                  <a:schemeClr val="tx2"/>
                </a:solidFill>
              </a:rPr>
              <a:t>IPCC, 2014. In: Field, C.B., Barros, V.R., </a:t>
            </a:r>
            <a:r>
              <a:rPr lang="en-US" sz="1300" dirty="0" err="1">
                <a:solidFill>
                  <a:schemeClr val="tx2"/>
                </a:solidFill>
              </a:rPr>
              <a:t>Dokken</a:t>
            </a:r>
            <a:r>
              <a:rPr lang="en-US" sz="1300" dirty="0">
                <a:solidFill>
                  <a:schemeClr val="tx2"/>
                </a:solidFill>
              </a:rPr>
              <a:t>, D.J., Mach, K.J., </a:t>
            </a:r>
            <a:r>
              <a:rPr lang="en-US" sz="1300" dirty="0" err="1">
                <a:solidFill>
                  <a:schemeClr val="tx2"/>
                </a:solidFill>
              </a:rPr>
              <a:t>Mastrandrea</a:t>
            </a:r>
            <a:r>
              <a:rPr lang="en-US" sz="1300" dirty="0">
                <a:solidFill>
                  <a:schemeClr val="tx2"/>
                </a:solidFill>
              </a:rPr>
              <a:t>, M.D., </a:t>
            </a:r>
            <a:r>
              <a:rPr lang="en-US" sz="1300" dirty="0" err="1">
                <a:solidFill>
                  <a:schemeClr val="tx2"/>
                </a:solidFill>
              </a:rPr>
              <a:t>Bilir</a:t>
            </a:r>
            <a:r>
              <a:rPr lang="en-US" sz="1300" dirty="0">
                <a:solidFill>
                  <a:schemeClr val="tx2"/>
                </a:solidFill>
              </a:rPr>
              <a:t>, T.E., Chatterjee, M., </a:t>
            </a:r>
            <a:r>
              <a:rPr lang="en-US" sz="1300" dirty="0" err="1">
                <a:solidFill>
                  <a:schemeClr val="tx2"/>
                </a:solidFill>
              </a:rPr>
              <a:t>Ebi</a:t>
            </a:r>
            <a:r>
              <a:rPr lang="en-US" sz="1300" dirty="0">
                <a:solidFill>
                  <a:schemeClr val="tx2"/>
                </a:solidFill>
              </a:rPr>
              <a:t>, K.L., Estrada, Y.O., Genova, R.C., </a:t>
            </a:r>
            <a:r>
              <a:rPr lang="en-US" sz="1300" dirty="0" err="1">
                <a:solidFill>
                  <a:schemeClr val="tx2"/>
                </a:solidFill>
              </a:rPr>
              <a:t>Girma</a:t>
            </a:r>
            <a:r>
              <a:rPr lang="en-US" sz="1300" dirty="0">
                <a:solidFill>
                  <a:schemeClr val="tx2"/>
                </a:solidFill>
              </a:rPr>
              <a:t>, B., </a:t>
            </a:r>
            <a:r>
              <a:rPr lang="en-US" sz="1300" dirty="0" err="1">
                <a:solidFill>
                  <a:schemeClr val="tx2"/>
                </a:solidFill>
              </a:rPr>
              <a:t>Kissel</a:t>
            </a:r>
            <a:r>
              <a:rPr lang="en-US" sz="1300" dirty="0">
                <a:solidFill>
                  <a:schemeClr val="tx2"/>
                </a:solidFill>
              </a:rPr>
              <a:t>, E.S., Levy, A.N., MacCracken, S., </a:t>
            </a:r>
            <a:r>
              <a:rPr lang="en-US" sz="1300" dirty="0" err="1">
                <a:solidFill>
                  <a:schemeClr val="tx2"/>
                </a:solidFill>
              </a:rPr>
              <a:t>Mastrandrea</a:t>
            </a:r>
            <a:r>
              <a:rPr lang="en-US" sz="1300" dirty="0">
                <a:solidFill>
                  <a:schemeClr val="tx2"/>
                </a:solidFill>
              </a:rPr>
              <a:t>, P.R., White, L.L. (Eds.), Climate Change 2014: Impacts, Adaptation, and Vulnerability. Part A: Global and Sectoral Aspects. Contribution of Working Group II to the Fifth Assessment Report of the Intergovernmental Panel on Climate Change. Cambridge University Press, Cambridge, United Kingdom and New York, NY, USA, p. 1132. </a:t>
            </a:r>
          </a:p>
          <a:p>
            <a:r>
              <a:rPr lang="en-US" sz="1300" dirty="0">
                <a:solidFill>
                  <a:schemeClr val="tx2"/>
                </a:solidFill>
              </a:rPr>
              <a:t>Jansen, E., </a:t>
            </a:r>
            <a:r>
              <a:rPr lang="en-US" sz="1300" dirty="0" err="1">
                <a:solidFill>
                  <a:schemeClr val="tx2"/>
                </a:solidFill>
              </a:rPr>
              <a:t>Overpeck</a:t>
            </a:r>
            <a:r>
              <a:rPr lang="en-US" sz="1300" dirty="0">
                <a:solidFill>
                  <a:schemeClr val="tx2"/>
                </a:solidFill>
              </a:rPr>
              <a:t>, J., </a:t>
            </a:r>
            <a:r>
              <a:rPr lang="en-US" sz="1300" dirty="0" err="1">
                <a:solidFill>
                  <a:schemeClr val="tx2"/>
                </a:solidFill>
              </a:rPr>
              <a:t>Briffa</a:t>
            </a:r>
            <a:r>
              <a:rPr lang="en-US" sz="1300" dirty="0">
                <a:solidFill>
                  <a:schemeClr val="tx2"/>
                </a:solidFill>
              </a:rPr>
              <a:t>, K.R., </a:t>
            </a:r>
            <a:r>
              <a:rPr lang="en-US" sz="1300" dirty="0" err="1">
                <a:solidFill>
                  <a:schemeClr val="tx2"/>
                </a:solidFill>
              </a:rPr>
              <a:t>Duplessy</a:t>
            </a:r>
            <a:r>
              <a:rPr lang="en-US" sz="1300" dirty="0">
                <a:solidFill>
                  <a:schemeClr val="tx2"/>
                </a:solidFill>
              </a:rPr>
              <a:t>, J.-C., </a:t>
            </a:r>
            <a:r>
              <a:rPr lang="en-US" sz="1300" dirty="0" err="1">
                <a:solidFill>
                  <a:schemeClr val="tx2"/>
                </a:solidFill>
              </a:rPr>
              <a:t>Joos</a:t>
            </a:r>
            <a:r>
              <a:rPr lang="en-US" sz="1300" dirty="0">
                <a:solidFill>
                  <a:schemeClr val="tx2"/>
                </a:solidFill>
              </a:rPr>
              <a:t>, F., Masson-</a:t>
            </a:r>
            <a:r>
              <a:rPr lang="en-US" sz="1300" dirty="0" err="1">
                <a:solidFill>
                  <a:schemeClr val="tx2"/>
                </a:solidFill>
              </a:rPr>
              <a:t>Delmotte</a:t>
            </a:r>
            <a:r>
              <a:rPr lang="en-US" sz="1300" dirty="0">
                <a:solidFill>
                  <a:schemeClr val="tx2"/>
                </a:solidFill>
              </a:rPr>
              <a:t>, V., </a:t>
            </a:r>
            <a:r>
              <a:rPr lang="en-US" sz="1300" dirty="0" err="1">
                <a:solidFill>
                  <a:schemeClr val="tx2"/>
                </a:solidFill>
              </a:rPr>
              <a:t>Olago</a:t>
            </a:r>
            <a:r>
              <a:rPr lang="en-US" sz="1300" dirty="0">
                <a:solidFill>
                  <a:schemeClr val="tx2"/>
                </a:solidFill>
              </a:rPr>
              <a:t>, D., Otto-</a:t>
            </a:r>
            <a:r>
              <a:rPr lang="en-US" sz="1300" dirty="0" err="1">
                <a:solidFill>
                  <a:schemeClr val="tx2"/>
                </a:solidFill>
              </a:rPr>
              <a:t>Bliesner</a:t>
            </a:r>
            <a:r>
              <a:rPr lang="en-US" sz="1300" dirty="0">
                <a:solidFill>
                  <a:schemeClr val="tx2"/>
                </a:solidFill>
              </a:rPr>
              <a:t>, B., Peltier, W.R., </a:t>
            </a:r>
            <a:r>
              <a:rPr lang="en-US" sz="1300" dirty="0" err="1">
                <a:solidFill>
                  <a:schemeClr val="tx2"/>
                </a:solidFill>
              </a:rPr>
              <a:t>Rahmstorf</a:t>
            </a:r>
            <a:r>
              <a:rPr lang="en-US" sz="1300" dirty="0">
                <a:solidFill>
                  <a:schemeClr val="tx2"/>
                </a:solidFill>
              </a:rPr>
              <a:t>, S., Ramesh, R., Raynaud, D., Rind, D., </a:t>
            </a:r>
            <a:r>
              <a:rPr lang="en-US" sz="1300" dirty="0" err="1">
                <a:solidFill>
                  <a:schemeClr val="tx2"/>
                </a:solidFill>
              </a:rPr>
              <a:t>Solomina</a:t>
            </a:r>
            <a:r>
              <a:rPr lang="en-US" sz="1300" dirty="0">
                <a:solidFill>
                  <a:schemeClr val="tx2"/>
                </a:solidFill>
              </a:rPr>
              <a:t>, O., </a:t>
            </a:r>
            <a:r>
              <a:rPr lang="en-US" sz="1300" dirty="0" err="1">
                <a:solidFill>
                  <a:schemeClr val="tx2"/>
                </a:solidFill>
              </a:rPr>
              <a:t>Villalba</a:t>
            </a:r>
            <a:r>
              <a:rPr lang="en-US" sz="1300" dirty="0">
                <a:solidFill>
                  <a:schemeClr val="tx2"/>
                </a:solidFill>
              </a:rPr>
              <a:t>, R., &amp; Zhang, D. (2007). </a:t>
            </a:r>
            <a:r>
              <a:rPr lang="en-US" sz="1300" dirty="0" err="1">
                <a:solidFill>
                  <a:schemeClr val="tx2"/>
                </a:solidFill>
              </a:rPr>
              <a:t>Palaeocli</a:t>
            </a:r>
            <a:r>
              <a:rPr lang="en-US" sz="1300" dirty="0">
                <a:solidFill>
                  <a:schemeClr val="tx2"/>
                </a:solidFill>
              </a:rPr>
              <a:t>- mate. In S. Solomon, D. Qin, M. Manning, Z. Chen, M. Marquis, K.B. </a:t>
            </a:r>
            <a:r>
              <a:rPr lang="en-US" sz="1300" dirty="0" err="1">
                <a:solidFill>
                  <a:schemeClr val="tx2"/>
                </a:solidFill>
              </a:rPr>
              <a:t>Averyt</a:t>
            </a:r>
            <a:r>
              <a:rPr lang="en-US" sz="1300" dirty="0">
                <a:solidFill>
                  <a:schemeClr val="tx2"/>
                </a:solidFill>
              </a:rPr>
              <a:t>, M. </a:t>
            </a:r>
            <a:r>
              <a:rPr lang="en-US" sz="1300" dirty="0" err="1">
                <a:solidFill>
                  <a:schemeClr val="tx2"/>
                </a:solidFill>
              </a:rPr>
              <a:t>Tignor</a:t>
            </a:r>
            <a:r>
              <a:rPr lang="en-US" sz="1300" dirty="0">
                <a:solidFill>
                  <a:schemeClr val="tx2"/>
                </a:solidFill>
              </a:rPr>
              <a:t> &amp; H.L. Miller (Eds.), </a:t>
            </a:r>
            <a:r>
              <a:rPr lang="en-US" sz="1300" dirty="0" err="1">
                <a:solidFill>
                  <a:schemeClr val="tx2"/>
                </a:solidFill>
              </a:rPr>
              <a:t>Cli</a:t>
            </a:r>
            <a:r>
              <a:rPr lang="en-US" sz="1300" dirty="0">
                <a:solidFill>
                  <a:schemeClr val="tx2"/>
                </a:solidFill>
              </a:rPr>
              <a:t>- mate Change 2007: The physical science basis. </a:t>
            </a:r>
            <a:r>
              <a:rPr lang="en-US" sz="1300" dirty="0" err="1">
                <a:solidFill>
                  <a:schemeClr val="tx2"/>
                </a:solidFill>
              </a:rPr>
              <a:t>Contribu</a:t>
            </a:r>
            <a:r>
              <a:rPr lang="en-US" sz="1300" dirty="0">
                <a:solidFill>
                  <a:schemeClr val="tx2"/>
                </a:solidFill>
              </a:rPr>
              <a:t>- </a:t>
            </a:r>
            <a:r>
              <a:rPr lang="en-US" sz="1300" dirty="0" err="1">
                <a:solidFill>
                  <a:schemeClr val="tx2"/>
                </a:solidFill>
              </a:rPr>
              <a:t>tion</a:t>
            </a:r>
            <a:r>
              <a:rPr lang="en-US" sz="1300" dirty="0">
                <a:solidFill>
                  <a:schemeClr val="tx2"/>
                </a:solidFill>
              </a:rPr>
              <a:t> of Working Group I to the Fourth Assessment Report of the Intergovernmental Panel on Climate Change. Cam- bridge: Cambridge University Press. </a:t>
            </a:r>
          </a:p>
          <a:p>
            <a:r>
              <a:rPr lang="en-US" sz="1300" dirty="0">
                <a:solidFill>
                  <a:schemeClr val="tx2"/>
                </a:solidFill>
              </a:rPr>
              <a:t>McMichael, A. J., Wilkinson, P., </a:t>
            </a:r>
            <a:r>
              <a:rPr lang="en-US" sz="1300" dirty="0" err="1">
                <a:solidFill>
                  <a:schemeClr val="tx2"/>
                </a:solidFill>
              </a:rPr>
              <a:t>Kovats</a:t>
            </a:r>
            <a:r>
              <a:rPr lang="en-US" sz="1300" dirty="0">
                <a:solidFill>
                  <a:schemeClr val="tx2"/>
                </a:solidFill>
              </a:rPr>
              <a:t>, R. S., </a:t>
            </a:r>
            <a:r>
              <a:rPr lang="en-US" sz="1300" dirty="0" err="1">
                <a:solidFill>
                  <a:schemeClr val="tx2"/>
                </a:solidFill>
              </a:rPr>
              <a:t>Pattenden</a:t>
            </a:r>
            <a:r>
              <a:rPr lang="en-US" sz="1300" dirty="0">
                <a:solidFill>
                  <a:schemeClr val="tx2"/>
                </a:solidFill>
              </a:rPr>
              <a:t>, S., </a:t>
            </a:r>
            <a:r>
              <a:rPr lang="en-US" sz="1300" dirty="0" err="1">
                <a:solidFill>
                  <a:schemeClr val="tx2"/>
                </a:solidFill>
              </a:rPr>
              <a:t>Hajat</a:t>
            </a:r>
            <a:r>
              <a:rPr lang="en-US" sz="1300" dirty="0">
                <a:solidFill>
                  <a:schemeClr val="tx2"/>
                </a:solidFill>
              </a:rPr>
              <a:t>, S., Armstrong, B., </a:t>
            </a:r>
            <a:r>
              <a:rPr lang="en-US" sz="1300" dirty="0" err="1">
                <a:solidFill>
                  <a:schemeClr val="tx2"/>
                </a:solidFill>
              </a:rPr>
              <a:t>Vajanapoom</a:t>
            </a:r>
            <a:r>
              <a:rPr lang="en-US" sz="1300" dirty="0">
                <a:solidFill>
                  <a:schemeClr val="tx2"/>
                </a:solidFill>
              </a:rPr>
              <a:t>, N., </a:t>
            </a:r>
            <a:r>
              <a:rPr lang="en-US" sz="1300" dirty="0" err="1">
                <a:solidFill>
                  <a:schemeClr val="tx2"/>
                </a:solidFill>
              </a:rPr>
              <a:t>Niciu</a:t>
            </a:r>
            <a:r>
              <a:rPr lang="en-US" sz="1300" dirty="0">
                <a:solidFill>
                  <a:schemeClr val="tx2"/>
                </a:solidFill>
              </a:rPr>
              <a:t>, E. M., Mahomed, H., </a:t>
            </a:r>
            <a:r>
              <a:rPr lang="en-US" sz="1300" dirty="0" err="1">
                <a:solidFill>
                  <a:schemeClr val="tx2"/>
                </a:solidFill>
              </a:rPr>
              <a:t>Kingkeow</a:t>
            </a:r>
            <a:r>
              <a:rPr lang="en-US" sz="1300" dirty="0">
                <a:solidFill>
                  <a:schemeClr val="tx2"/>
                </a:solidFill>
              </a:rPr>
              <a:t>, C., </a:t>
            </a:r>
            <a:r>
              <a:rPr lang="en-US" sz="1300" dirty="0" err="1">
                <a:solidFill>
                  <a:schemeClr val="tx2"/>
                </a:solidFill>
              </a:rPr>
              <a:t>Kosnik,M</a:t>
            </a:r>
            <a:r>
              <a:rPr lang="en-US" sz="1300" dirty="0">
                <a:solidFill>
                  <a:schemeClr val="tx2"/>
                </a:solidFill>
              </a:rPr>
              <a:t>., O’Neill, M. S., Isabelle </a:t>
            </a:r>
            <a:r>
              <a:rPr lang="en-US" sz="1300" dirty="0" err="1">
                <a:solidFill>
                  <a:schemeClr val="tx2"/>
                </a:solidFill>
              </a:rPr>
              <a:t>Romieu</a:t>
            </a:r>
            <a:r>
              <a:rPr lang="en-US" sz="1300" dirty="0">
                <a:solidFill>
                  <a:schemeClr val="tx2"/>
                </a:solidFill>
              </a:rPr>
              <a:t>, I., Ramirez-Aguilar, M., </a:t>
            </a:r>
            <a:r>
              <a:rPr lang="en-US" sz="1300" dirty="0" err="1">
                <a:solidFill>
                  <a:schemeClr val="tx2"/>
                </a:solidFill>
              </a:rPr>
              <a:t>Barreto</a:t>
            </a:r>
            <a:r>
              <a:rPr lang="en-US" sz="1300" dirty="0">
                <a:solidFill>
                  <a:schemeClr val="tx2"/>
                </a:solidFill>
              </a:rPr>
              <a:t>, M. L., Gouveia, N. and </a:t>
            </a:r>
            <a:r>
              <a:rPr lang="en-US" sz="1300" dirty="0" err="1">
                <a:solidFill>
                  <a:schemeClr val="tx2"/>
                </a:solidFill>
              </a:rPr>
              <a:t>Nikiforov</a:t>
            </a:r>
            <a:r>
              <a:rPr lang="en-US" sz="1300" dirty="0">
                <a:solidFill>
                  <a:schemeClr val="tx2"/>
                </a:solidFill>
              </a:rPr>
              <a:t>, B. 2008. International study of temperature, heat and urban mortality: the ‘ISOTHURM’ project. </a:t>
            </a:r>
            <a:r>
              <a:rPr lang="en-US" sz="1300" i="1" dirty="0" err="1">
                <a:solidFill>
                  <a:schemeClr val="tx2"/>
                </a:solidFill>
              </a:rPr>
              <a:t>Environmentla</a:t>
            </a:r>
            <a:r>
              <a:rPr lang="en-US" sz="1300" i="1" dirty="0">
                <a:solidFill>
                  <a:schemeClr val="tx2"/>
                </a:solidFill>
              </a:rPr>
              <a:t> Epidemiology </a:t>
            </a:r>
            <a:r>
              <a:rPr lang="fi-FI" sz="1300" dirty="0">
                <a:solidFill>
                  <a:schemeClr val="tx2"/>
                </a:solidFill>
              </a:rPr>
              <a:t>37 :</a:t>
            </a:r>
            <a:r>
              <a:rPr lang="fi-FI" sz="1300" dirty="0" smtClean="0">
                <a:solidFill>
                  <a:schemeClr val="tx2"/>
                </a:solidFill>
              </a:rPr>
              <a:t>1121–1131</a:t>
            </a:r>
            <a:endParaRPr lang="en-US" sz="1300" dirty="0">
              <a:solidFill>
                <a:schemeClr val="tx2"/>
              </a:solidFill>
            </a:endParaRPr>
          </a:p>
        </p:txBody>
      </p:sp>
      <p:sp>
        <p:nvSpPr>
          <p:cNvPr id="7" name="Title 1"/>
          <p:cNvSpPr txBox="1">
            <a:spLocks/>
          </p:cNvSpPr>
          <p:nvPr/>
        </p:nvSpPr>
        <p:spPr>
          <a:xfrm>
            <a:off x="157779" y="50424"/>
            <a:ext cx="8797445" cy="628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s-IS" sz="3200" b="1" dirty="0" smtClean="0">
                <a:solidFill>
                  <a:srgbClr val="0070C0"/>
                </a:solidFill>
              </a:rPr>
              <a:t>References II</a:t>
            </a:r>
          </a:p>
        </p:txBody>
      </p:sp>
    </p:spTree>
    <p:extLst>
      <p:ext uri="{BB962C8B-B14F-4D97-AF65-F5344CB8AC3E}">
        <p14:creationId xmlns:p14="http://schemas.microsoft.com/office/powerpoint/2010/main" val="1611963728"/>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7230814" y="6238503"/>
            <a:ext cx="1943324" cy="3527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3784" tIns="46892" rIns="93784" bIns="46892" anchor="b"/>
          <a:lstStyle/>
          <a:p>
            <a:pPr>
              <a:defRPr/>
            </a:pPr>
            <a:endParaRPr lang="en-US" sz="1266">
              <a:ea typeface="ＭＳ Ｐゴシック" charset="0"/>
            </a:endParaRPr>
          </a:p>
        </p:txBody>
      </p:sp>
      <p:sp>
        <p:nvSpPr>
          <p:cNvPr id="33794" name="Rectangle 2"/>
          <p:cNvSpPr>
            <a:spLocks/>
          </p:cNvSpPr>
          <p:nvPr/>
        </p:nvSpPr>
        <p:spPr bwMode="auto">
          <a:xfrm>
            <a:off x="7009805" y="6395889"/>
            <a:ext cx="1905372" cy="1875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gn="r" defTabSz="882892">
              <a:defRPr/>
            </a:pPr>
            <a:r>
              <a:rPr lang="en-US" sz="1195">
                <a:latin typeface="Verdana" charset="0"/>
                <a:ea typeface="ＭＳ Ｐゴシック" charset="0"/>
                <a:cs typeface="Verdana" charset="0"/>
                <a:sym typeface="Verdana" charset="0"/>
              </a:rPr>
              <a:t>40</a:t>
            </a:r>
            <a:endParaRPr lang="en-US" sz="1266">
              <a:ea typeface="ＭＳ Ｐゴシック" charset="0"/>
            </a:endParaRPr>
          </a:p>
        </p:txBody>
      </p:sp>
      <p:sp>
        <p:nvSpPr>
          <p:cNvPr id="33796" name="Rectangle 4"/>
          <p:cNvSpPr>
            <a:spLocks noGrp="1" noChangeArrowheads="1"/>
          </p:cNvSpPr>
          <p:nvPr>
            <p:ph type="body" idx="1"/>
          </p:nvPr>
        </p:nvSpPr>
        <p:spPr>
          <a:xfrm>
            <a:off x="167432" y="795859"/>
            <a:ext cx="8793510" cy="5771926"/>
          </a:xfrm>
        </p:spPr>
        <p:txBody>
          <a:bodyPr vert="horz" lIns="0" tIns="0" rIns="0" bIns="0" rtlCol="0" anchor="t">
            <a:normAutofit/>
          </a:bodyPr>
          <a:lstStyle/>
          <a:p>
            <a:r>
              <a:rPr lang="en-US" sz="1300" dirty="0">
                <a:solidFill>
                  <a:schemeClr val="tx2"/>
                </a:solidFill>
              </a:rPr>
              <a:t>Manning, K., Timpson, A., 2014. The demographic response to Holocene climate change in the Sahara. </a:t>
            </a:r>
            <a:r>
              <a:rPr lang="en-US" sz="1300" dirty="0" err="1">
                <a:solidFill>
                  <a:schemeClr val="tx2"/>
                </a:solidFill>
              </a:rPr>
              <a:t>Quat</a:t>
            </a:r>
            <a:r>
              <a:rPr lang="en-US" sz="1300" dirty="0">
                <a:solidFill>
                  <a:schemeClr val="tx2"/>
                </a:solidFill>
              </a:rPr>
              <a:t>. Sci. Rev. 101, 28-35. </a:t>
            </a:r>
          </a:p>
          <a:p>
            <a:r>
              <a:rPr lang="en-US" sz="1300" dirty="0" err="1">
                <a:solidFill>
                  <a:schemeClr val="tx2"/>
                </a:solidFill>
              </a:rPr>
              <a:t>Mayewski,P.A</a:t>
            </a:r>
            <a:r>
              <a:rPr lang="en-US" sz="1300" dirty="0">
                <a:solidFill>
                  <a:schemeClr val="tx2"/>
                </a:solidFill>
              </a:rPr>
              <a:t>., </a:t>
            </a:r>
            <a:r>
              <a:rPr lang="en-US" sz="1300" dirty="0" err="1">
                <a:solidFill>
                  <a:schemeClr val="tx2"/>
                </a:solidFill>
              </a:rPr>
              <a:t>Rohling,E.E</a:t>
            </a:r>
            <a:r>
              <a:rPr lang="en-US" sz="1300" dirty="0">
                <a:solidFill>
                  <a:schemeClr val="tx2"/>
                </a:solidFill>
              </a:rPr>
              <a:t>., </a:t>
            </a:r>
            <a:r>
              <a:rPr lang="en-US" sz="1300" dirty="0" err="1">
                <a:solidFill>
                  <a:schemeClr val="tx2"/>
                </a:solidFill>
              </a:rPr>
              <a:t>Stager,J.C</a:t>
            </a:r>
            <a:r>
              <a:rPr lang="en-US" sz="1300" dirty="0">
                <a:solidFill>
                  <a:schemeClr val="tx2"/>
                </a:solidFill>
              </a:rPr>
              <a:t>., Karle N,W.,</a:t>
            </a:r>
            <a:r>
              <a:rPr lang="en-US" sz="1300" dirty="0" err="1">
                <a:solidFill>
                  <a:schemeClr val="tx2"/>
                </a:solidFill>
              </a:rPr>
              <a:t>Maasch,K.W</a:t>
            </a:r>
            <a:r>
              <a:rPr lang="en-US" sz="1300" dirty="0">
                <a:solidFill>
                  <a:schemeClr val="tx2"/>
                </a:solidFill>
              </a:rPr>
              <a:t>., </a:t>
            </a:r>
            <a:r>
              <a:rPr lang="en-US" sz="1300" dirty="0" err="1">
                <a:solidFill>
                  <a:schemeClr val="tx2"/>
                </a:solidFill>
              </a:rPr>
              <a:t>Meeker,L.D</a:t>
            </a:r>
            <a:r>
              <a:rPr lang="en-US" sz="1300" dirty="0">
                <a:solidFill>
                  <a:schemeClr val="tx2"/>
                </a:solidFill>
              </a:rPr>
              <a:t>., Meyerson, E.A., </a:t>
            </a:r>
            <a:r>
              <a:rPr lang="en-US" sz="1300" dirty="0" err="1">
                <a:solidFill>
                  <a:schemeClr val="tx2"/>
                </a:solidFill>
              </a:rPr>
              <a:t>Gasse</a:t>
            </a:r>
            <a:r>
              <a:rPr lang="en-US" sz="1300" dirty="0">
                <a:solidFill>
                  <a:schemeClr val="tx2"/>
                </a:solidFill>
              </a:rPr>
              <a:t>, F., van </a:t>
            </a:r>
            <a:r>
              <a:rPr lang="en-US" sz="1300" dirty="0" err="1">
                <a:solidFill>
                  <a:schemeClr val="tx2"/>
                </a:solidFill>
              </a:rPr>
              <a:t>Kreveld</a:t>
            </a:r>
            <a:r>
              <a:rPr lang="en-US" sz="1300" dirty="0">
                <a:solidFill>
                  <a:schemeClr val="tx2"/>
                </a:solidFill>
              </a:rPr>
              <a:t>, S., Holmgren, K., Lee-Thorp, J., Rosqvist, G., Rack, F., </a:t>
            </a:r>
            <a:r>
              <a:rPr lang="en-US" sz="1300" dirty="0" err="1">
                <a:solidFill>
                  <a:schemeClr val="tx2"/>
                </a:solidFill>
              </a:rPr>
              <a:t>Staubwasser</a:t>
            </a:r>
            <a:r>
              <a:rPr lang="en-US" sz="1300" dirty="0">
                <a:solidFill>
                  <a:schemeClr val="tx2"/>
                </a:solidFill>
              </a:rPr>
              <a:t>, M., Schneider, R.R., </a:t>
            </a:r>
            <a:r>
              <a:rPr lang="en-US" sz="1300" dirty="0" err="1">
                <a:solidFill>
                  <a:schemeClr val="tx2"/>
                </a:solidFill>
              </a:rPr>
              <a:t>Steig</a:t>
            </a:r>
            <a:r>
              <a:rPr lang="en-US" sz="1300" dirty="0">
                <a:solidFill>
                  <a:schemeClr val="tx2"/>
                </a:solidFill>
              </a:rPr>
              <a:t>, E.J., 2004. Holocene climate variability. </a:t>
            </a:r>
            <a:r>
              <a:rPr lang="en-US" sz="1300" dirty="0" err="1">
                <a:solidFill>
                  <a:schemeClr val="tx2"/>
                </a:solidFill>
              </a:rPr>
              <a:t>Quat</a:t>
            </a:r>
            <a:r>
              <a:rPr lang="en-US" sz="1300" dirty="0">
                <a:solidFill>
                  <a:schemeClr val="tx2"/>
                </a:solidFill>
              </a:rPr>
              <a:t>. Res. 62 (3), 243-255.</a:t>
            </a:r>
            <a:endParaRPr lang="en-US" sz="1300" dirty="0"/>
          </a:p>
          <a:p>
            <a:r>
              <a:rPr lang="en-US" altLang="en-US" sz="1300" dirty="0">
                <a:solidFill>
                  <a:schemeClr val="tx2"/>
                </a:solidFill>
                <a:sym typeface="Verdana" charset="0"/>
              </a:rPr>
              <a:t>Morgan, L. H. 1871. </a:t>
            </a:r>
            <a:r>
              <a:rPr lang="en-US" altLang="en-US" sz="1300" i="1" dirty="0">
                <a:solidFill>
                  <a:schemeClr val="tx2"/>
                </a:solidFill>
                <a:sym typeface="Verdana" charset="0"/>
              </a:rPr>
              <a:t>Ancient Society</a:t>
            </a:r>
            <a:r>
              <a:rPr lang="en-US" altLang="en-US" sz="1300" dirty="0">
                <a:solidFill>
                  <a:schemeClr val="tx2"/>
                </a:solidFill>
                <a:sym typeface="Verdana" charset="0"/>
              </a:rPr>
              <a:t>. Reissued 1964 (ed. L. E. White). </a:t>
            </a:r>
          </a:p>
          <a:p>
            <a:pPr defTabSz="825967">
              <a:spcBef>
                <a:spcPts val="422"/>
              </a:spcBef>
              <a:buSzPct val="120000"/>
            </a:pPr>
            <a:r>
              <a:rPr lang="en-US" altLang="en-US" sz="1300" dirty="0" err="1">
                <a:solidFill>
                  <a:schemeClr val="tx2"/>
                </a:solidFill>
              </a:rPr>
              <a:t>Nilssen</a:t>
            </a:r>
            <a:r>
              <a:rPr lang="en-US" altLang="en-US" sz="1300" dirty="0">
                <a:solidFill>
                  <a:schemeClr val="tx2"/>
                </a:solidFill>
              </a:rPr>
              <a:t>, S. 1868 (translation). </a:t>
            </a:r>
            <a:r>
              <a:rPr lang="en-US" altLang="en-US" sz="1300" i="1" dirty="0">
                <a:solidFill>
                  <a:schemeClr val="tx2"/>
                </a:solidFill>
              </a:rPr>
              <a:t>The Primitive Inhabitants of Scandinavia</a:t>
            </a:r>
            <a:r>
              <a:rPr lang="en-US" altLang="en-US" sz="1300" dirty="0">
                <a:solidFill>
                  <a:schemeClr val="tx2"/>
                </a:solidFill>
              </a:rPr>
              <a:t> (English translation of </a:t>
            </a:r>
            <a:r>
              <a:rPr lang="en-US" altLang="en-US" sz="1300" i="1" dirty="0" err="1">
                <a:solidFill>
                  <a:schemeClr val="tx2"/>
                </a:solidFill>
              </a:rPr>
              <a:t>Skandinaviska</a:t>
            </a:r>
            <a:r>
              <a:rPr lang="en-US" altLang="en-US" sz="1300" i="1" dirty="0">
                <a:solidFill>
                  <a:schemeClr val="tx2"/>
                </a:solidFill>
              </a:rPr>
              <a:t> </a:t>
            </a:r>
            <a:r>
              <a:rPr lang="en-US" altLang="en-US" sz="1300" i="1" dirty="0" err="1">
                <a:solidFill>
                  <a:schemeClr val="tx2"/>
                </a:solidFill>
              </a:rPr>
              <a:t>Nordens</a:t>
            </a:r>
            <a:r>
              <a:rPr lang="en-US" altLang="en-US" sz="1300" i="1" dirty="0">
                <a:solidFill>
                  <a:schemeClr val="tx2"/>
                </a:solidFill>
              </a:rPr>
              <a:t> </a:t>
            </a:r>
            <a:r>
              <a:rPr lang="en-US" altLang="en-US" sz="1300" i="1" dirty="0" err="1">
                <a:solidFill>
                  <a:schemeClr val="tx2"/>
                </a:solidFill>
              </a:rPr>
              <a:t>Urinvanare</a:t>
            </a:r>
            <a:r>
              <a:rPr lang="en-US" altLang="en-US" sz="1300" dirty="0">
                <a:solidFill>
                  <a:schemeClr val="tx2"/>
                </a:solidFill>
              </a:rPr>
              <a:t>, pub. 1838-43).</a:t>
            </a:r>
          </a:p>
          <a:p>
            <a:pPr defTabSz="825967">
              <a:spcBef>
                <a:spcPts val="422"/>
              </a:spcBef>
              <a:buSzPct val="120000"/>
            </a:pPr>
            <a:r>
              <a:rPr lang="en-US" altLang="en-US" sz="1300" dirty="0" err="1" smtClean="0">
                <a:solidFill>
                  <a:schemeClr val="tx2"/>
                </a:solidFill>
              </a:rPr>
              <a:t>Rostow</a:t>
            </a:r>
            <a:r>
              <a:rPr lang="en-US" altLang="en-US" sz="1300" dirty="0">
                <a:solidFill>
                  <a:schemeClr val="tx2"/>
                </a:solidFill>
              </a:rPr>
              <a:t>, W. W. 1960. The Stages of Economic Growth: A Non-Communistic Manifesto. Cambridge: Cambridge University Press. </a:t>
            </a:r>
          </a:p>
          <a:p>
            <a:r>
              <a:rPr lang="en-US" sz="1300" dirty="0" err="1">
                <a:solidFill>
                  <a:schemeClr val="tx2"/>
                </a:solidFill>
              </a:rPr>
              <a:t>Sandweiss</a:t>
            </a:r>
            <a:r>
              <a:rPr lang="en-US" sz="1300" dirty="0">
                <a:solidFill>
                  <a:schemeClr val="tx2"/>
                </a:solidFill>
              </a:rPr>
              <a:t>, D.H., </a:t>
            </a:r>
            <a:r>
              <a:rPr lang="en-US" sz="1300" dirty="0" err="1">
                <a:solidFill>
                  <a:schemeClr val="tx2"/>
                </a:solidFill>
              </a:rPr>
              <a:t>Maasch</a:t>
            </a:r>
            <a:r>
              <a:rPr lang="en-US" sz="1300" dirty="0">
                <a:solidFill>
                  <a:schemeClr val="tx2"/>
                </a:solidFill>
              </a:rPr>
              <a:t>, K.A., Andrus, C.F.T., Reitz, E.J., </a:t>
            </a:r>
            <a:r>
              <a:rPr lang="en-US" sz="1300" dirty="0" err="1">
                <a:solidFill>
                  <a:schemeClr val="tx2"/>
                </a:solidFill>
              </a:rPr>
              <a:t>Riedinger</a:t>
            </a:r>
            <a:r>
              <a:rPr lang="en-US" sz="1300" dirty="0">
                <a:solidFill>
                  <a:schemeClr val="tx2"/>
                </a:solidFill>
              </a:rPr>
              <a:t>-Whitmore, M., </a:t>
            </a:r>
            <a:r>
              <a:rPr lang="en-US" sz="1300" dirty="0" smtClean="0">
                <a:solidFill>
                  <a:schemeClr val="tx2"/>
                </a:solidFill>
              </a:rPr>
              <a:t>Richardson </a:t>
            </a:r>
            <a:r>
              <a:rPr lang="en-US" sz="1300" dirty="0">
                <a:solidFill>
                  <a:schemeClr val="tx2"/>
                </a:solidFill>
              </a:rPr>
              <a:t>III, J.B., Rollins, H.B., 2007. Mid- Holocene climate and culture change in coastal Peru. In: Anderson, D.G., </a:t>
            </a:r>
            <a:r>
              <a:rPr lang="en-US" sz="1300" dirty="0" err="1">
                <a:solidFill>
                  <a:schemeClr val="tx2"/>
                </a:solidFill>
              </a:rPr>
              <a:t>Maasch</a:t>
            </a:r>
            <a:r>
              <a:rPr lang="en-US" sz="1300" dirty="0">
                <a:solidFill>
                  <a:schemeClr val="tx2"/>
                </a:solidFill>
              </a:rPr>
              <a:t>, K.A., </a:t>
            </a:r>
            <a:r>
              <a:rPr lang="en-US" sz="1300" dirty="0" err="1">
                <a:solidFill>
                  <a:schemeClr val="tx2"/>
                </a:solidFill>
              </a:rPr>
              <a:t>Sandweiss</a:t>
            </a:r>
            <a:r>
              <a:rPr lang="en-US" sz="1300" dirty="0">
                <a:solidFill>
                  <a:schemeClr val="tx2"/>
                </a:solidFill>
              </a:rPr>
              <a:t>, D.H. (Eds.), Climate Change and Cultural Dynamics: a Global Perspective on Mid- Holocene Transitions. Academic Press, Elsevier, London, pp. </a:t>
            </a:r>
            <a:r>
              <a:rPr lang="en-US" sz="1300" dirty="0" smtClean="0">
                <a:solidFill>
                  <a:schemeClr val="tx2"/>
                </a:solidFill>
              </a:rPr>
              <a:t>25-50</a:t>
            </a:r>
            <a:r>
              <a:rPr lang="en-US" sz="1300" dirty="0">
                <a:solidFill>
                  <a:schemeClr val="tx2"/>
                </a:solidFill>
              </a:rPr>
              <a:t>. </a:t>
            </a:r>
          </a:p>
          <a:p>
            <a:r>
              <a:rPr lang="en-US" sz="1300" dirty="0" err="1" smtClean="0">
                <a:solidFill>
                  <a:schemeClr val="tx2"/>
                </a:solidFill>
              </a:rPr>
              <a:t>Tarhule</a:t>
            </a:r>
            <a:r>
              <a:rPr lang="en-US" sz="1300" dirty="0" smtClean="0">
                <a:solidFill>
                  <a:schemeClr val="tx2"/>
                </a:solidFill>
              </a:rPr>
              <a:t>, A. and Woo, M-K. 1997. Towards an interpretation of historical droughts in northern Nigeria. </a:t>
            </a:r>
            <a:r>
              <a:rPr lang="en-US" sz="1300" dirty="0">
                <a:solidFill>
                  <a:schemeClr val="tx2"/>
                </a:solidFill>
              </a:rPr>
              <a:t>Climatic </a:t>
            </a:r>
            <a:r>
              <a:rPr lang="en-US" sz="1300" dirty="0" smtClean="0">
                <a:solidFill>
                  <a:schemeClr val="tx2"/>
                </a:solidFill>
              </a:rPr>
              <a:t>Change 37, 601–616,</a:t>
            </a:r>
          </a:p>
          <a:p>
            <a:pPr defTabSz="825967">
              <a:spcBef>
                <a:spcPts val="422"/>
              </a:spcBef>
              <a:buSzPct val="120000"/>
            </a:pPr>
            <a:r>
              <a:rPr lang="en-US" sz="1300" dirty="0" smtClean="0">
                <a:solidFill>
                  <a:schemeClr val="tx2"/>
                </a:solidFill>
              </a:rPr>
              <a:t>Thompson</a:t>
            </a:r>
            <a:r>
              <a:rPr lang="en-US" sz="1300" dirty="0">
                <a:solidFill>
                  <a:schemeClr val="tx2"/>
                </a:solidFill>
              </a:rPr>
              <a:t>, D.P., van </a:t>
            </a:r>
            <a:r>
              <a:rPr lang="en-US" sz="1300" dirty="0" err="1">
                <a:solidFill>
                  <a:schemeClr val="tx2"/>
                </a:solidFill>
              </a:rPr>
              <a:t>Hollen</a:t>
            </a:r>
            <a:r>
              <a:rPr lang="en-US" sz="1300" dirty="0">
                <a:solidFill>
                  <a:schemeClr val="tx2"/>
                </a:solidFill>
              </a:rPr>
              <a:t>, D., Osborn, G., &amp; </a:t>
            </a:r>
            <a:r>
              <a:rPr lang="en-US" sz="1300" dirty="0" err="1">
                <a:solidFill>
                  <a:schemeClr val="tx2"/>
                </a:solidFill>
              </a:rPr>
              <a:t>Ryane</a:t>
            </a:r>
            <a:r>
              <a:rPr lang="en-US" sz="1300" dirty="0">
                <a:solidFill>
                  <a:schemeClr val="tx2"/>
                </a:solidFill>
              </a:rPr>
              <a:t>, C. (2006). Did </a:t>
            </a:r>
            <a:r>
              <a:rPr lang="en-US" sz="1300" dirty="0" err="1">
                <a:solidFill>
                  <a:schemeClr val="tx2"/>
                </a:solidFill>
              </a:rPr>
              <a:t>neoglaciation</a:t>
            </a:r>
            <a:r>
              <a:rPr lang="en-US" sz="1300" dirty="0">
                <a:solidFill>
                  <a:schemeClr val="tx2"/>
                </a:solidFill>
              </a:rPr>
              <a:t> begin as early as 6400 </a:t>
            </a:r>
            <a:r>
              <a:rPr lang="en-US" sz="1300" dirty="0" err="1">
                <a:solidFill>
                  <a:schemeClr val="tx2"/>
                </a:solidFill>
              </a:rPr>
              <a:t>cal</a:t>
            </a:r>
            <a:r>
              <a:rPr lang="en-US" sz="1300" dirty="0">
                <a:solidFill>
                  <a:schemeClr val="tx2"/>
                </a:solidFill>
              </a:rPr>
              <a:t> years ago? Geological Society of America Abstracts with Pro- grams 38, 236. </a:t>
            </a:r>
          </a:p>
          <a:p>
            <a:pPr defTabSz="825967">
              <a:spcBef>
                <a:spcPts val="422"/>
              </a:spcBef>
            </a:pPr>
            <a:endParaRPr lang="en-US" altLang="en-US" sz="844" dirty="0"/>
          </a:p>
          <a:p>
            <a:pPr defTabSz="825967">
              <a:spcBef>
                <a:spcPts val="422"/>
              </a:spcBef>
            </a:pPr>
            <a:endParaRPr lang="en-US" altLang="en-US" sz="844" dirty="0">
              <a:latin typeface="Arial" charset="0"/>
              <a:sym typeface="Verdana" charset="0"/>
            </a:endParaRPr>
          </a:p>
          <a:p>
            <a:pPr defTabSz="825967">
              <a:spcBef>
                <a:spcPts val="422"/>
              </a:spcBef>
            </a:pPr>
            <a:endParaRPr lang="en-US" altLang="en-US" sz="844" dirty="0">
              <a:latin typeface="Arial" charset="0"/>
              <a:sym typeface="Verdana" charset="0"/>
            </a:endParaRPr>
          </a:p>
          <a:p>
            <a:pPr defTabSz="825967">
              <a:spcBef>
                <a:spcPts val="422"/>
              </a:spcBef>
              <a:buClr>
                <a:srgbClr val="000000"/>
              </a:buClr>
              <a:buSzPct val="120000"/>
              <a:buNone/>
            </a:pPr>
            <a:endParaRPr lang="en-US" altLang="en-US" sz="984" dirty="0">
              <a:latin typeface="Arial" charset="0"/>
              <a:sym typeface="Verdana" charset="0"/>
            </a:endParaRPr>
          </a:p>
          <a:p>
            <a:pPr defTabSz="825967">
              <a:spcBef>
                <a:spcPts val="422"/>
              </a:spcBef>
              <a:buClr>
                <a:srgbClr val="000000"/>
              </a:buClr>
              <a:buSzPct val="120000"/>
              <a:buNone/>
            </a:pPr>
            <a:endParaRPr lang="en-US" altLang="en-US" sz="984" dirty="0">
              <a:latin typeface="Arial" charset="0"/>
              <a:sym typeface="Verdana" charset="0"/>
            </a:endParaRPr>
          </a:p>
          <a:p>
            <a:pPr defTabSz="825967">
              <a:spcBef>
                <a:spcPts val="422"/>
              </a:spcBef>
              <a:buClr>
                <a:srgbClr val="000000"/>
              </a:buClr>
              <a:buSzPct val="120000"/>
              <a:buNone/>
            </a:pPr>
            <a:endParaRPr lang="en-US" altLang="en-US" sz="984" dirty="0">
              <a:latin typeface="Verdana" charset="0"/>
              <a:sym typeface="Verdana" charset="0"/>
            </a:endParaRPr>
          </a:p>
        </p:txBody>
      </p:sp>
      <p:sp>
        <p:nvSpPr>
          <p:cNvPr id="7" name="Title 1"/>
          <p:cNvSpPr txBox="1">
            <a:spLocks/>
          </p:cNvSpPr>
          <p:nvPr/>
        </p:nvSpPr>
        <p:spPr>
          <a:xfrm>
            <a:off x="157779" y="50424"/>
            <a:ext cx="8797445" cy="62897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s-IS" sz="3200" b="1" dirty="0" smtClean="0">
                <a:solidFill>
                  <a:srgbClr val="0070C0"/>
                </a:solidFill>
              </a:rPr>
              <a:t>References III</a:t>
            </a:r>
          </a:p>
        </p:txBody>
      </p:sp>
    </p:spTree>
    <p:extLst>
      <p:ext uri="{BB962C8B-B14F-4D97-AF65-F5344CB8AC3E}">
        <p14:creationId xmlns:p14="http://schemas.microsoft.com/office/powerpoint/2010/main" val="18169215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27" y="17628"/>
            <a:ext cx="8797445" cy="798756"/>
          </a:xfrm>
        </p:spPr>
        <p:txBody>
          <a:bodyPr>
            <a:noAutofit/>
          </a:bodyPr>
          <a:lstStyle/>
          <a:p>
            <a:r>
              <a:rPr lang="is-IS" sz="3200" b="1" dirty="0" smtClean="0">
                <a:solidFill>
                  <a:srgbClr val="0070C0"/>
                </a:solidFill>
              </a:rPr>
              <a:t>…and what will happen this time?</a:t>
            </a:r>
            <a:endParaRPr lang="en-US" sz="3200" b="1" dirty="0">
              <a:solidFill>
                <a:srgbClr val="0070C0"/>
              </a:solidFill>
            </a:endParaRPr>
          </a:p>
        </p:txBody>
      </p:sp>
      <p:sp>
        <p:nvSpPr>
          <p:cNvPr id="3" name="Content Placeholder 2"/>
          <p:cNvSpPr>
            <a:spLocks noGrp="1"/>
          </p:cNvSpPr>
          <p:nvPr>
            <p:ph idx="1"/>
          </p:nvPr>
        </p:nvSpPr>
        <p:spPr>
          <a:xfrm>
            <a:off x="232325" y="793424"/>
            <a:ext cx="8608591" cy="1707289"/>
          </a:xfrm>
        </p:spPr>
        <p:txBody>
          <a:bodyPr>
            <a:normAutofit/>
          </a:bodyPr>
          <a:lstStyle/>
          <a:p>
            <a:r>
              <a:rPr lang="en-US" sz="2000" dirty="0">
                <a:solidFill>
                  <a:srgbClr val="0070C0"/>
                </a:solidFill>
              </a:rPr>
              <a:t>Changes in climatic variability </a:t>
            </a:r>
            <a:r>
              <a:rPr lang="en-US" sz="2000" dirty="0" smtClean="0">
                <a:solidFill>
                  <a:srgbClr val="0070C0"/>
                </a:solidFill>
              </a:rPr>
              <a:t>– rainfall, extremes</a:t>
            </a:r>
            <a:endParaRPr lang="en-US" sz="2000" dirty="0">
              <a:solidFill>
                <a:srgbClr val="0070C0"/>
              </a:solidFill>
            </a:endParaRPr>
          </a:p>
          <a:p>
            <a:r>
              <a:rPr lang="en-US" sz="2000" dirty="0" smtClean="0">
                <a:solidFill>
                  <a:srgbClr val="0070C0"/>
                </a:solidFill>
              </a:rPr>
              <a:t>Intensification of existing hazards, emergence of new hazards</a:t>
            </a:r>
          </a:p>
          <a:p>
            <a:r>
              <a:rPr lang="en-US" sz="2000" dirty="0" smtClean="0">
                <a:solidFill>
                  <a:srgbClr val="0070C0"/>
                </a:solidFill>
              </a:rPr>
              <a:t>Shifts in (agro-)ecological zones, desertification, land-loss</a:t>
            </a:r>
          </a:p>
          <a:p>
            <a:r>
              <a:rPr lang="en-US" sz="2000" dirty="0" smtClean="0">
                <a:solidFill>
                  <a:srgbClr val="0070C0"/>
                </a:solidFill>
              </a:rPr>
              <a:t>Changes in potential/actual ranges of pests, diseases</a:t>
            </a:r>
          </a:p>
        </p:txBody>
      </p:sp>
      <p:sp>
        <p:nvSpPr>
          <p:cNvPr id="4" name="Content Placeholder 2"/>
          <p:cNvSpPr txBox="1">
            <a:spLocks/>
          </p:cNvSpPr>
          <p:nvPr/>
        </p:nvSpPr>
        <p:spPr>
          <a:xfrm>
            <a:off x="232326" y="2341638"/>
            <a:ext cx="8797445" cy="1340117"/>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pPr>
            <a:r>
              <a:rPr lang="en-US" sz="2200" dirty="0" smtClean="0"/>
              <a:t>Changes in viability of production systems, trade, economies, settlements</a:t>
            </a:r>
          </a:p>
          <a:p>
            <a:pPr>
              <a:buFont typeface="Wingdings" charset="2"/>
              <a:buChar char="Ø"/>
            </a:pPr>
            <a:r>
              <a:rPr lang="en-US" sz="2200" dirty="0" smtClean="0"/>
              <a:t>Changes in commodity prices, food security, poverty, etc.</a:t>
            </a:r>
          </a:p>
          <a:p>
            <a:pPr>
              <a:buFont typeface="Wingdings" charset="2"/>
              <a:buChar char="Ø"/>
            </a:pPr>
            <a:r>
              <a:rPr lang="en-US" sz="2200" dirty="0" smtClean="0"/>
              <a:t>Changes in some drivers of migration &amp; conflict</a:t>
            </a:r>
          </a:p>
        </p:txBody>
      </p:sp>
      <p:sp>
        <p:nvSpPr>
          <p:cNvPr id="5" name="Content Placeholder 2"/>
          <p:cNvSpPr txBox="1">
            <a:spLocks/>
          </p:cNvSpPr>
          <p:nvPr/>
        </p:nvSpPr>
        <p:spPr>
          <a:xfrm>
            <a:off x="232325" y="3589712"/>
            <a:ext cx="8608591" cy="13401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pPr>
            <a:r>
              <a:rPr lang="en-US" sz="2000" dirty="0" smtClean="0"/>
              <a:t>Existential threat to some states, societies? </a:t>
            </a:r>
          </a:p>
          <a:p>
            <a:pPr>
              <a:buFont typeface="Wingdings" charset="2"/>
              <a:buChar char="Ø"/>
            </a:pPr>
            <a:r>
              <a:rPr lang="en-US" sz="2000" dirty="0" err="1" smtClean="0"/>
              <a:t>Civilisational</a:t>
            </a:r>
            <a:r>
              <a:rPr lang="en-US" sz="2000" dirty="0" smtClean="0"/>
              <a:t> collapse, emergence of new social forms? (</a:t>
            </a:r>
            <a:r>
              <a:rPr lang="en-US" sz="2000" i="1" dirty="0" err="1" smtClean="0"/>
              <a:t>cf</a:t>
            </a:r>
            <a:r>
              <a:rPr lang="en-US" sz="2000" i="1" dirty="0" smtClean="0"/>
              <a:t> </a:t>
            </a:r>
            <a:r>
              <a:rPr lang="en-US" sz="2000" dirty="0" smtClean="0"/>
              <a:t>last time</a:t>
            </a:r>
            <a:r>
              <a:rPr lang="is-IS" sz="2000" dirty="0" smtClean="0"/>
              <a:t>…)</a:t>
            </a:r>
            <a:endParaRPr lang="en-US" sz="2000" dirty="0" smtClean="0"/>
          </a:p>
        </p:txBody>
      </p:sp>
      <p:pic>
        <p:nvPicPr>
          <p:cNvPr id="6" name="Picture 3"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324" y="4438174"/>
            <a:ext cx="3616809" cy="175905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7" name="Picture 3" descr="Dust_storm_Auserd.jpg"/>
          <p:cNvPicPr>
            <a:picLocks noChangeAspect="1"/>
          </p:cNvPicPr>
          <p:nvPr/>
        </p:nvPicPr>
        <p:blipFill>
          <a:blip r:embed="rId3">
            <a:extLst>
              <a:ext uri="{28A0092B-C50C-407E-A947-70E740481C1C}">
                <a14:useLocalDpi xmlns:a14="http://schemas.microsoft.com/office/drawing/2010/main" val="0"/>
              </a:ext>
            </a:extLst>
          </a:blip>
          <a:srcRect t="30090" b="28935"/>
          <a:stretch>
            <a:fillRect/>
          </a:stretch>
        </p:blipFill>
        <p:spPr bwMode="auto">
          <a:xfrm>
            <a:off x="4137712" y="4464754"/>
            <a:ext cx="4797631" cy="173247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8" name="TextBox 7"/>
          <p:cNvSpPr txBox="1"/>
          <p:nvPr/>
        </p:nvSpPr>
        <p:spPr>
          <a:xfrm>
            <a:off x="182617" y="6162096"/>
            <a:ext cx="3716221" cy="492443"/>
          </a:xfrm>
          <a:prstGeom prst="rect">
            <a:avLst/>
          </a:prstGeom>
          <a:noFill/>
        </p:spPr>
        <p:txBody>
          <a:bodyPr wrap="square" rtlCol="0">
            <a:spAutoFit/>
          </a:bodyPr>
          <a:lstStyle/>
          <a:p>
            <a:r>
              <a:rPr lang="en-US" sz="1300" dirty="0"/>
              <a:t>Projected tropical storm formation likelihood and track of Hurricane Catarina. Graphic: UK Met Office. </a:t>
            </a:r>
          </a:p>
        </p:txBody>
      </p:sp>
      <p:sp>
        <p:nvSpPr>
          <p:cNvPr id="9" name="TextBox 8"/>
          <p:cNvSpPr txBox="1"/>
          <p:nvPr/>
        </p:nvSpPr>
        <p:spPr>
          <a:xfrm>
            <a:off x="5188065" y="6152889"/>
            <a:ext cx="3649567" cy="492443"/>
          </a:xfrm>
          <a:prstGeom prst="rect">
            <a:avLst/>
          </a:prstGeom>
          <a:noFill/>
        </p:spPr>
        <p:txBody>
          <a:bodyPr wrap="square" rtlCol="0">
            <a:spAutoFit/>
          </a:bodyPr>
          <a:lstStyle/>
          <a:p>
            <a:r>
              <a:rPr lang="en-US" sz="1300" dirty="0" smtClean="0"/>
              <a:t>Unprecedented dust storm, </a:t>
            </a:r>
            <a:r>
              <a:rPr lang="en-US" sz="1300" dirty="0" err="1" smtClean="0"/>
              <a:t>Smaara</a:t>
            </a:r>
            <a:r>
              <a:rPr lang="en-US" sz="1300" dirty="0" smtClean="0"/>
              <a:t> refugee camp, Algeria. Photo: anonymous, via </a:t>
            </a:r>
            <a:r>
              <a:rPr lang="en-US" sz="1300" dirty="0" err="1" smtClean="0"/>
              <a:t>Bachir</a:t>
            </a:r>
            <a:r>
              <a:rPr lang="en-US" sz="1300" dirty="0" smtClean="0"/>
              <a:t> Mehdi. </a:t>
            </a:r>
            <a:endParaRPr lang="en-US" sz="1300" dirty="0"/>
          </a:p>
        </p:txBody>
      </p:sp>
      <p:sp>
        <p:nvSpPr>
          <p:cNvPr id="10" name="Rectangle 9"/>
          <p:cNvSpPr/>
          <p:nvPr/>
        </p:nvSpPr>
        <p:spPr>
          <a:xfrm>
            <a:off x="164802" y="6611779"/>
            <a:ext cx="5005449" cy="246221"/>
          </a:xfrm>
          <a:prstGeom prst="rect">
            <a:avLst/>
          </a:prstGeom>
        </p:spPr>
        <p:txBody>
          <a:bodyPr wrap="square">
            <a:spAutoFit/>
          </a:bodyPr>
          <a:lstStyle/>
          <a:p>
            <a:pPr defTabSz="1282700">
              <a:spcBef>
                <a:spcPts val="1000"/>
              </a:spcBef>
              <a:defRPr/>
            </a:pPr>
            <a:r>
              <a:rPr lang="en-US" sz="1000" dirty="0" smtClean="0">
                <a:latin typeface="Verdana" charset="0"/>
                <a:ea typeface="ＭＳ Ｐゴシック" charset="0"/>
                <a:cs typeface="Verdana" charset="0"/>
                <a:sym typeface="Verdana" charset="0"/>
              </a:rPr>
              <a:t>http</a:t>
            </a:r>
            <a:r>
              <a:rPr lang="en-US" sz="1000" dirty="0">
                <a:latin typeface="Verdana" charset="0"/>
                <a:ea typeface="ＭＳ Ｐゴシック" charset="0"/>
                <a:cs typeface="Verdana" charset="0"/>
                <a:sym typeface="Verdana" charset="0"/>
              </a:rPr>
              <a:t>://</a:t>
            </a:r>
            <a:r>
              <a:rPr lang="en-US" sz="1000" dirty="0" err="1">
                <a:latin typeface="Verdana" charset="0"/>
                <a:ea typeface="ＭＳ Ｐゴシック" charset="0"/>
                <a:cs typeface="Verdana" charset="0"/>
                <a:sym typeface="Verdana" charset="0"/>
              </a:rPr>
              <a:t>www.metoffice.gov.uk</a:t>
            </a:r>
            <a:r>
              <a:rPr lang="en-US" sz="1000" dirty="0">
                <a:latin typeface="Verdana" charset="0"/>
                <a:ea typeface="ＭＳ Ｐゴシック" charset="0"/>
                <a:cs typeface="Verdana" charset="0"/>
                <a:sym typeface="Verdana" charset="0"/>
              </a:rPr>
              <a:t>/weather/</a:t>
            </a:r>
            <a:r>
              <a:rPr lang="en-US" sz="1000" dirty="0" err="1">
                <a:latin typeface="Verdana" charset="0"/>
                <a:ea typeface="ＭＳ Ｐゴシック" charset="0"/>
                <a:cs typeface="Verdana" charset="0"/>
                <a:sym typeface="Verdana" charset="0"/>
              </a:rPr>
              <a:t>tropicalcyclone</a:t>
            </a:r>
            <a:r>
              <a:rPr lang="en-US" sz="1000" dirty="0">
                <a:latin typeface="Verdana" charset="0"/>
                <a:ea typeface="ＭＳ Ｐゴシック" charset="0"/>
                <a:cs typeface="Verdana" charset="0"/>
                <a:sym typeface="Verdana" charset="0"/>
              </a:rPr>
              <a:t>/</a:t>
            </a:r>
            <a:r>
              <a:rPr lang="en-US" sz="1000" dirty="0" err="1">
                <a:latin typeface="Verdana" charset="0"/>
                <a:ea typeface="ＭＳ Ｐゴシック" charset="0"/>
                <a:cs typeface="Verdana" charset="0"/>
                <a:sym typeface="Verdana" charset="0"/>
              </a:rPr>
              <a:t>catarina.html</a:t>
            </a:r>
            <a:endParaRPr lang="en-US" sz="1000" dirty="0">
              <a:ea typeface="ＭＳ Ｐゴシック" charset="0"/>
            </a:endParaRPr>
          </a:p>
        </p:txBody>
      </p:sp>
    </p:spTree>
    <p:extLst>
      <p:ext uri="{BB962C8B-B14F-4D97-AF65-F5344CB8AC3E}">
        <p14:creationId xmlns:p14="http://schemas.microsoft.com/office/powerpoint/2010/main" val="15937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79" y="99449"/>
            <a:ext cx="8797445" cy="738282"/>
          </a:xfrm>
        </p:spPr>
        <p:txBody>
          <a:bodyPr>
            <a:noAutofit/>
          </a:bodyPr>
          <a:lstStyle/>
          <a:p>
            <a:r>
              <a:rPr lang="is-IS" sz="3200" b="1" dirty="0" smtClean="0">
                <a:solidFill>
                  <a:srgbClr val="0070C0"/>
                </a:solidFill>
              </a:rPr>
              <a:t>How to respond - mitigation</a:t>
            </a:r>
          </a:p>
        </p:txBody>
      </p:sp>
      <p:sp>
        <p:nvSpPr>
          <p:cNvPr id="3" name="Content Placeholder 2"/>
          <p:cNvSpPr>
            <a:spLocks noGrp="1"/>
          </p:cNvSpPr>
          <p:nvPr>
            <p:ph idx="1"/>
          </p:nvPr>
        </p:nvSpPr>
        <p:spPr>
          <a:xfrm>
            <a:off x="157779" y="1119753"/>
            <a:ext cx="8513523" cy="4525963"/>
          </a:xfrm>
        </p:spPr>
        <p:txBody>
          <a:bodyPr>
            <a:normAutofit/>
          </a:bodyPr>
          <a:lstStyle/>
          <a:p>
            <a:pPr marL="0" indent="0">
              <a:buNone/>
            </a:pPr>
            <a:r>
              <a:rPr lang="is-IS" sz="2200" dirty="0" smtClean="0"/>
              <a:t>Recent slowdown in emissions, but</a:t>
            </a:r>
            <a:r>
              <a:rPr lang="is-IS" sz="2200" dirty="0"/>
              <a:t> </a:t>
            </a:r>
            <a:r>
              <a:rPr lang="is-IS" sz="2200" dirty="0" smtClean="0"/>
              <a:t>slow, incremental changes</a:t>
            </a:r>
            <a:endParaRPr lang="en-US" sz="2200" dirty="0" smtClean="0"/>
          </a:p>
          <a:p>
            <a:pPr>
              <a:buFont typeface="Wingdings" charset="2"/>
              <a:buChar char="Ø"/>
            </a:pPr>
            <a:endParaRPr lang="en-US" sz="2200" dirty="0" smtClean="0"/>
          </a:p>
          <a:p>
            <a:endParaRPr lang="en-US" sz="2400" dirty="0" smtClean="0"/>
          </a:p>
        </p:txBody>
      </p:sp>
      <p:pic>
        <p:nvPicPr>
          <p:cNvPr id="4" name="Picture 3" descr="CAT_INDCs_graph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779" y="1687916"/>
            <a:ext cx="3891256" cy="305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AT_Graph_global_1510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2958" y="1687916"/>
            <a:ext cx="46355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157779" y="4790065"/>
            <a:ext cx="8842698" cy="17793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COP 21 agreement insufficient to prevent potentially catastrophic global climate change, but much better than expected</a:t>
            </a:r>
          </a:p>
          <a:p>
            <a:r>
              <a:rPr lang="en-US" sz="2000" dirty="0" smtClean="0"/>
              <a:t>Global fossil fuel subsidies falling but still 4x those for renewables</a:t>
            </a:r>
          </a:p>
          <a:p>
            <a:r>
              <a:rPr lang="en-US" sz="2000" dirty="0" smtClean="0"/>
              <a:t>UK domestic energy policy, well</a:t>
            </a:r>
            <a:r>
              <a:rPr lang="is-IS" sz="2000" dirty="0" smtClean="0"/>
              <a:t>…..</a:t>
            </a:r>
            <a:endParaRPr lang="en-US" sz="2000" dirty="0" smtClean="0"/>
          </a:p>
        </p:txBody>
      </p:sp>
      <p:sp>
        <p:nvSpPr>
          <p:cNvPr id="7" name="TextBox 6"/>
          <p:cNvSpPr txBox="1"/>
          <p:nvPr/>
        </p:nvSpPr>
        <p:spPr>
          <a:xfrm>
            <a:off x="182617" y="6320342"/>
            <a:ext cx="8488685" cy="492443"/>
          </a:xfrm>
          <a:prstGeom prst="rect">
            <a:avLst/>
          </a:prstGeom>
          <a:noFill/>
        </p:spPr>
        <p:txBody>
          <a:bodyPr wrap="square" rtlCol="0">
            <a:spAutoFit/>
          </a:bodyPr>
          <a:lstStyle/>
          <a:p>
            <a:r>
              <a:rPr lang="en-US" sz="1300" dirty="0" smtClean="0"/>
              <a:t>Graphics from Climate </a:t>
            </a:r>
            <a:r>
              <a:rPr lang="en-US" sz="1300" dirty="0"/>
              <a:t>Action Tracker (http://</a:t>
            </a:r>
            <a:r>
              <a:rPr lang="en-US" sz="1300" dirty="0" err="1"/>
              <a:t>climateactiontracker.org</a:t>
            </a:r>
            <a:r>
              <a:rPr lang="en-US" sz="1300" dirty="0" smtClean="0"/>
              <a:t>/): </a:t>
            </a:r>
            <a:r>
              <a:rPr lang="en-US" sz="1300" dirty="0"/>
              <a:t>http://</a:t>
            </a:r>
            <a:r>
              <a:rPr lang="en-US" sz="1300" dirty="0" err="1"/>
              <a:t>climateactiontracker.org</a:t>
            </a:r>
            <a:r>
              <a:rPr lang="en-US" sz="1300" dirty="0"/>
              <a:t>/assets/publications/CAT_global_temperature_update_October_2015.pdf</a:t>
            </a:r>
          </a:p>
        </p:txBody>
      </p:sp>
    </p:spTree>
    <p:extLst>
      <p:ext uri="{BB962C8B-B14F-4D97-AF65-F5344CB8AC3E}">
        <p14:creationId xmlns:p14="http://schemas.microsoft.com/office/powerpoint/2010/main" val="55114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79" y="0"/>
            <a:ext cx="8797445" cy="738282"/>
          </a:xfrm>
        </p:spPr>
        <p:txBody>
          <a:bodyPr>
            <a:noAutofit/>
          </a:bodyPr>
          <a:lstStyle/>
          <a:p>
            <a:r>
              <a:rPr lang="is-IS" sz="3200" b="1" dirty="0" smtClean="0">
                <a:solidFill>
                  <a:srgbClr val="0070C0"/>
                </a:solidFill>
              </a:rPr>
              <a:t>How to respond - adaptation</a:t>
            </a:r>
          </a:p>
        </p:txBody>
      </p:sp>
      <p:sp>
        <p:nvSpPr>
          <p:cNvPr id="3" name="Content Placeholder 2"/>
          <p:cNvSpPr>
            <a:spLocks noGrp="1"/>
          </p:cNvSpPr>
          <p:nvPr>
            <p:ph idx="1"/>
          </p:nvPr>
        </p:nvSpPr>
        <p:spPr>
          <a:xfrm>
            <a:off x="157779" y="837731"/>
            <a:ext cx="8513523" cy="2500269"/>
          </a:xfrm>
        </p:spPr>
        <p:txBody>
          <a:bodyPr>
            <a:normAutofit/>
          </a:bodyPr>
          <a:lstStyle/>
          <a:p>
            <a:pPr marL="18900" indent="0">
              <a:spcBef>
                <a:spcPts val="1800"/>
              </a:spcBef>
              <a:buNone/>
              <a:defRPr/>
            </a:pPr>
            <a:r>
              <a:rPr lang="en-US" sz="1900" b="1" dirty="0">
                <a:solidFill>
                  <a:srgbClr val="3366FF"/>
                </a:solidFill>
                <a:ea typeface="ＭＳ Ｐゴシック" charset="0"/>
                <a:cs typeface="Calibri"/>
              </a:rPr>
              <a:t>Incremental adaptation: </a:t>
            </a:r>
            <a:r>
              <a:rPr lang="en-US" sz="1900" dirty="0" smtClean="0">
                <a:ea typeface="ＭＳ Ｐゴシック" charset="0"/>
                <a:cs typeface="Calibri"/>
              </a:rPr>
              <a:t>“</a:t>
            </a:r>
            <a:r>
              <a:rPr lang="en-US" sz="1900" dirty="0" smtClean="0">
                <a:solidFill>
                  <a:schemeClr val="tx2">
                    <a:lumMod val="10000"/>
                  </a:schemeClr>
                </a:solidFill>
                <a:ea typeface="ＭＳ Ｐゴシック" charset="0"/>
                <a:cs typeface="Calibri"/>
              </a:rPr>
              <a:t>Adaptation </a:t>
            </a:r>
            <a:r>
              <a:rPr lang="en-US" sz="1900" dirty="0">
                <a:solidFill>
                  <a:schemeClr val="tx2">
                    <a:lumMod val="10000"/>
                  </a:schemeClr>
                </a:solidFill>
                <a:ea typeface="ＭＳ Ｐゴシック" charset="0"/>
                <a:cs typeface="Calibri"/>
              </a:rPr>
              <a:t>actions where the central aim is to maintain the essence and integrity of a system or process at a given scale</a:t>
            </a:r>
            <a:r>
              <a:rPr lang="en-US" sz="1900" dirty="0" smtClean="0">
                <a:solidFill>
                  <a:schemeClr val="tx2">
                    <a:lumMod val="10000"/>
                  </a:schemeClr>
                </a:solidFill>
                <a:ea typeface="ＭＳ Ｐゴシック" charset="0"/>
                <a:cs typeface="Calibri"/>
              </a:rPr>
              <a:t>.” (IPCC 2014)</a:t>
            </a:r>
            <a:endParaRPr lang="en-US" sz="1900" dirty="0">
              <a:ea typeface="ＭＳ Ｐゴシック" charset="0"/>
              <a:cs typeface="ＭＳ Ｐゴシック" charset="0"/>
            </a:endParaRPr>
          </a:p>
          <a:p>
            <a:pPr marL="18900" indent="0">
              <a:spcBef>
                <a:spcPts val="1800"/>
              </a:spcBef>
              <a:buNone/>
            </a:pPr>
            <a:r>
              <a:rPr lang="en-US" altLang="en-US" sz="1900" b="1" dirty="0">
                <a:solidFill>
                  <a:srgbClr val="3366FF"/>
                </a:solidFill>
                <a:latin typeface="Calibri" charset="0"/>
              </a:rPr>
              <a:t>Transformational adaptation: </a:t>
            </a:r>
            <a:r>
              <a:rPr lang="en-US" altLang="en-US" sz="1900" dirty="0" smtClean="0">
                <a:latin typeface="Calibri" charset="0"/>
              </a:rPr>
              <a:t>“</a:t>
            </a:r>
            <a:r>
              <a:rPr lang="en-US" altLang="en-US" sz="1900" dirty="0" smtClean="0">
                <a:solidFill>
                  <a:srgbClr val="151618"/>
                </a:solidFill>
                <a:latin typeface="Calibri" charset="0"/>
              </a:rPr>
              <a:t>Adaptation </a:t>
            </a:r>
            <a:r>
              <a:rPr lang="en-US" altLang="en-US" sz="1900" dirty="0">
                <a:solidFill>
                  <a:srgbClr val="151618"/>
                </a:solidFill>
                <a:latin typeface="Calibri" charset="0"/>
              </a:rPr>
              <a:t>that changes the fundamental attributes of a system in response to climate and its effects</a:t>
            </a:r>
            <a:r>
              <a:rPr lang="en-US" altLang="en-US" sz="1900" dirty="0" smtClean="0">
                <a:solidFill>
                  <a:srgbClr val="151618"/>
                </a:solidFill>
                <a:latin typeface="Calibri" charset="0"/>
              </a:rPr>
              <a:t>.” (IPCC 2014)</a:t>
            </a:r>
          </a:p>
          <a:p>
            <a:pPr marL="18900" indent="0">
              <a:spcBef>
                <a:spcPts val="1800"/>
              </a:spcBef>
              <a:buNone/>
            </a:pPr>
            <a:r>
              <a:rPr lang="en-US" sz="1900" dirty="0" smtClean="0">
                <a:solidFill>
                  <a:srgbClr val="151618"/>
                </a:solidFill>
                <a:latin typeface="Calibri" charset="0"/>
              </a:rPr>
              <a:t>However, much development still </a:t>
            </a:r>
            <a:r>
              <a:rPr lang="en-US" sz="1900" i="1" dirty="0" smtClean="0">
                <a:solidFill>
                  <a:srgbClr val="151618"/>
                </a:solidFill>
                <a:latin typeface="Calibri" charset="0"/>
              </a:rPr>
              <a:t>maladaptive</a:t>
            </a:r>
            <a:r>
              <a:rPr lang="en-US" sz="1900" dirty="0" smtClean="0">
                <a:solidFill>
                  <a:srgbClr val="151618"/>
                </a:solidFill>
                <a:latin typeface="Calibri" charset="0"/>
              </a:rPr>
              <a:t>, much adaptation barely incremental – focus on ‘good practice’ in e.g. ’climate smart’ agriculture, but often lip service</a:t>
            </a:r>
            <a:endParaRPr lang="en-US" sz="2200" dirty="0" smtClean="0"/>
          </a:p>
        </p:txBody>
      </p:sp>
      <p:sp>
        <p:nvSpPr>
          <p:cNvPr id="8" name="TextBox 7"/>
          <p:cNvSpPr txBox="1"/>
          <p:nvPr/>
        </p:nvSpPr>
        <p:spPr>
          <a:xfrm>
            <a:off x="5842366" y="6565612"/>
            <a:ext cx="3301634" cy="292388"/>
          </a:xfrm>
          <a:prstGeom prst="rect">
            <a:avLst/>
          </a:prstGeom>
          <a:noFill/>
        </p:spPr>
        <p:txBody>
          <a:bodyPr wrap="square" rtlCol="0">
            <a:spAutoFit/>
          </a:bodyPr>
          <a:lstStyle/>
          <a:p>
            <a:r>
              <a:rPr lang="en-US" sz="1300" dirty="0" smtClean="0">
                <a:solidFill>
                  <a:schemeClr val="bg1"/>
                </a:solidFill>
              </a:rPr>
              <a:t>Clitheroe Advertiser, December 2015</a:t>
            </a:r>
            <a:endParaRPr lang="en-US" sz="1300" dirty="0">
              <a:solidFill>
                <a:schemeClr val="bg1"/>
              </a:solidFill>
            </a:endParaRPr>
          </a:p>
        </p:txBody>
      </p:sp>
      <p:grpSp>
        <p:nvGrpSpPr>
          <p:cNvPr id="4" name="Group 3"/>
          <p:cNvGrpSpPr/>
          <p:nvPr/>
        </p:nvGrpSpPr>
        <p:grpSpPr>
          <a:xfrm>
            <a:off x="157779" y="3400816"/>
            <a:ext cx="8986221" cy="3457184"/>
            <a:chOff x="157779" y="3400816"/>
            <a:chExt cx="8986221" cy="3457184"/>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6576"/>
            <a:stretch/>
          </p:blipFill>
          <p:spPr>
            <a:xfrm>
              <a:off x="5298510" y="3400816"/>
              <a:ext cx="3845490" cy="3457184"/>
            </a:xfrm>
            <a:prstGeom prst="rect">
              <a:avLst/>
            </a:prstGeom>
          </p:spPr>
        </p:pic>
        <p:sp>
          <p:nvSpPr>
            <p:cNvPr id="6" name="Content Placeholder 2"/>
            <p:cNvSpPr txBox="1">
              <a:spLocks/>
            </p:cNvSpPr>
            <p:nvPr/>
          </p:nvSpPr>
          <p:spPr>
            <a:xfrm>
              <a:off x="157779" y="3403507"/>
              <a:ext cx="5231172" cy="3454493"/>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smtClean="0"/>
                <a:t>UK domestic policy – ignore climate risks</a:t>
              </a:r>
            </a:p>
            <a:p>
              <a:pPr marL="270900" lvl="1" indent="-270900" defTabSz="914400">
                <a:spcBef>
                  <a:spcPts val="1200"/>
                </a:spcBef>
                <a:buFont typeface="Arial" charset="0"/>
                <a:buChar char="•"/>
              </a:pPr>
              <a:r>
                <a:rPr lang="en-US" altLang="en-US" sz="2000" dirty="0">
                  <a:solidFill>
                    <a:srgbClr val="0070C0"/>
                  </a:solidFill>
                  <a:latin typeface="Calibri" charset="0"/>
                  <a:ea typeface="Helvetica" charset="0"/>
                </a:rPr>
                <a:t>Increased development in flood risk </a:t>
              </a:r>
              <a:r>
                <a:rPr lang="en-US" altLang="en-US" sz="2000" dirty="0" smtClean="0">
                  <a:solidFill>
                    <a:srgbClr val="0070C0"/>
                  </a:solidFill>
                  <a:latin typeface="Calibri" charset="0"/>
                  <a:ea typeface="Helvetica" charset="0"/>
                </a:rPr>
                <a:t>areas (most of 9 LAs) &amp; eroding coastlines (3/4 LAs)</a:t>
              </a:r>
            </a:p>
            <a:p>
              <a:pPr marL="270900" lvl="1" indent="-270900" defTabSz="914400">
                <a:spcBef>
                  <a:spcPts val="1200"/>
                </a:spcBef>
                <a:buFont typeface="Arial" charset="0"/>
                <a:buChar char="•"/>
              </a:pPr>
              <a:r>
                <a:rPr lang="en-US" altLang="en-US" sz="2000" dirty="0" smtClean="0">
                  <a:solidFill>
                    <a:srgbClr val="0070C0"/>
                  </a:solidFill>
                  <a:latin typeface="Calibri" charset="0"/>
                  <a:ea typeface="Helvetica" charset="0"/>
                </a:rPr>
                <a:t>Preferential development of these areas in in 4 and 2 of these LAs respectively</a:t>
              </a:r>
            </a:p>
            <a:p>
              <a:pPr marL="270900" lvl="1" indent="-270900" defTabSz="914400">
                <a:spcBef>
                  <a:spcPts val="1200"/>
                </a:spcBef>
                <a:buFont typeface="Arial" charset="0"/>
                <a:buChar char="•"/>
              </a:pPr>
              <a:r>
                <a:rPr lang="en-US" altLang="en-US" sz="2000" dirty="0">
                  <a:solidFill>
                    <a:srgbClr val="0070C0"/>
                  </a:solidFill>
                  <a:latin typeface="Calibri" charset="0"/>
                  <a:ea typeface="Helvetica" charset="0"/>
                </a:rPr>
                <a:t>H</a:t>
              </a:r>
              <a:r>
                <a:rPr lang="en-US" altLang="en-US" sz="2000" dirty="0" smtClean="0">
                  <a:solidFill>
                    <a:srgbClr val="0070C0"/>
                  </a:solidFill>
                  <a:latin typeface="Calibri" charset="0"/>
                  <a:ea typeface="Helvetica" charset="0"/>
                </a:rPr>
                <a:t>ard surfacing area increase </a:t>
              </a:r>
              <a:r>
                <a:rPr lang="en-US" altLang="en-US" sz="2000" dirty="0">
                  <a:solidFill>
                    <a:srgbClr val="0070C0"/>
                  </a:solidFill>
                  <a:latin typeface="Calibri" charset="0"/>
                  <a:ea typeface="Helvetica" charset="0"/>
                </a:rPr>
                <a:t>in </a:t>
              </a:r>
              <a:r>
                <a:rPr lang="en-US" altLang="en-US" sz="2000" dirty="0" smtClean="0">
                  <a:solidFill>
                    <a:srgbClr val="0070C0"/>
                  </a:solidFill>
                  <a:latin typeface="Calibri" charset="0"/>
                  <a:ea typeface="Helvetica" charset="0"/>
                </a:rPr>
                <a:t>5/6 </a:t>
              </a:r>
              <a:r>
                <a:rPr lang="en-US" altLang="en-US" sz="2000" dirty="0">
                  <a:solidFill>
                    <a:srgbClr val="0070C0"/>
                  </a:solidFill>
                  <a:latin typeface="Calibri" charset="0"/>
                  <a:ea typeface="Helvetica" charset="0"/>
                </a:rPr>
                <a:t>urban </a:t>
              </a:r>
              <a:r>
                <a:rPr lang="en-US" altLang="en-US" sz="2000" dirty="0" smtClean="0">
                  <a:solidFill>
                    <a:srgbClr val="0070C0"/>
                  </a:solidFill>
                  <a:latin typeface="Calibri" charset="0"/>
                  <a:ea typeface="Helvetica" charset="0"/>
                </a:rPr>
                <a:t>authorities</a:t>
              </a:r>
              <a:r>
                <a:rPr lang="en-US" altLang="en-US" sz="2000" dirty="0">
                  <a:solidFill>
                    <a:srgbClr val="0070C0"/>
                  </a:solidFill>
                  <a:latin typeface="Calibri" charset="0"/>
                  <a:ea typeface="Helvetica" charset="0"/>
                </a:rPr>
                <a:t>,</a:t>
              </a:r>
              <a:r>
                <a:rPr lang="en-US" altLang="en-US" sz="2000" dirty="0" smtClean="0">
                  <a:solidFill>
                    <a:srgbClr val="0070C0"/>
                  </a:solidFill>
                  <a:latin typeface="Calibri" charset="0"/>
                  <a:ea typeface="Helvetica" charset="0"/>
                </a:rPr>
                <a:t> </a:t>
              </a:r>
              <a:r>
                <a:rPr lang="en-US" altLang="en-US" sz="2000" dirty="0">
                  <a:solidFill>
                    <a:srgbClr val="0070C0"/>
                  </a:solidFill>
                  <a:latin typeface="Calibri" charset="0"/>
                  <a:ea typeface="Helvetica" charset="0"/>
                </a:rPr>
                <a:t>greenspace declined in all </a:t>
              </a:r>
              <a:r>
                <a:rPr lang="en-US" altLang="en-US" sz="2000" dirty="0" smtClean="0">
                  <a:solidFill>
                    <a:srgbClr val="0070C0"/>
                  </a:solidFill>
                  <a:latin typeface="Calibri" charset="0"/>
                  <a:ea typeface="Helvetica" charset="0"/>
                </a:rPr>
                <a:t>6 </a:t>
              </a:r>
              <a:r>
                <a:rPr lang="en-US" altLang="en-US" sz="2000" dirty="0">
                  <a:solidFill>
                    <a:srgbClr val="0070C0"/>
                  </a:solidFill>
                  <a:latin typeface="Calibri" charset="0"/>
                  <a:ea typeface="Helvetica" charset="0"/>
                </a:rPr>
                <a:t>– exacerbate risk &amp; urban heat island effect</a:t>
              </a:r>
              <a:r>
                <a:rPr lang="en-US" altLang="en-US" sz="2000" dirty="0" smtClean="0">
                  <a:solidFill>
                    <a:srgbClr val="0070C0"/>
                  </a:solidFill>
                  <a:latin typeface="Calibri" charset="0"/>
                  <a:ea typeface="Helvetica" charset="0"/>
                </a:rPr>
                <a:t>.</a:t>
              </a:r>
            </a:p>
            <a:p>
              <a:pPr marL="0" indent="0" defTabSz="914400">
                <a:spcBef>
                  <a:spcPts val="1200"/>
                </a:spcBef>
                <a:buNone/>
              </a:pPr>
              <a:r>
                <a:rPr lang="en-US" altLang="en-US" sz="1400" dirty="0">
                  <a:solidFill>
                    <a:srgbClr val="686F76"/>
                  </a:solidFill>
                </a:rPr>
                <a:t>UK Committee on Climate Change. 2011. Adapting to climate change in the UK Measuring progress Adaptation Sub-Committee Progress Report.</a:t>
              </a:r>
              <a:endParaRPr lang="en-US" altLang="en-US" sz="2000" dirty="0">
                <a:solidFill>
                  <a:srgbClr val="686F76"/>
                </a:solidFill>
                <a:latin typeface="Calibri" charset="0"/>
              </a:endParaRPr>
            </a:p>
            <a:p>
              <a:pPr marL="0" indent="0">
                <a:buNone/>
              </a:pPr>
              <a:endParaRPr lang="en-US" sz="1400" dirty="0" smtClean="0">
                <a:solidFill>
                  <a:srgbClr val="0070C0"/>
                </a:solidFill>
              </a:endParaRPr>
            </a:p>
          </p:txBody>
        </p:sp>
      </p:grpSp>
      <p:sp>
        <p:nvSpPr>
          <p:cNvPr id="5" name="Rectangle 4"/>
          <p:cNvSpPr/>
          <p:nvPr/>
        </p:nvSpPr>
        <p:spPr>
          <a:xfrm>
            <a:off x="5347280" y="6411723"/>
            <a:ext cx="3747949" cy="307777"/>
          </a:xfrm>
          <a:prstGeom prst="rect">
            <a:avLst/>
          </a:prstGeom>
        </p:spPr>
        <p:txBody>
          <a:bodyPr wrap="none">
            <a:spAutoFit/>
          </a:bodyPr>
          <a:lstStyle/>
          <a:p>
            <a:r>
              <a:rPr lang="en-US" sz="1400" dirty="0" smtClean="0">
                <a:solidFill>
                  <a:schemeClr val="bg1"/>
                </a:solidFill>
              </a:rPr>
              <a:t>Photo from Clitheroe Advertiser, December 2015</a:t>
            </a:r>
            <a:endParaRPr lang="en-US" sz="1400" dirty="0">
              <a:solidFill>
                <a:schemeClr val="bg1"/>
              </a:solidFill>
            </a:endParaRPr>
          </a:p>
        </p:txBody>
      </p:sp>
    </p:spTree>
    <p:extLst>
      <p:ext uri="{BB962C8B-B14F-4D97-AF65-F5344CB8AC3E}">
        <p14:creationId xmlns:p14="http://schemas.microsoft.com/office/powerpoint/2010/main" val="11424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7779" y="99449"/>
            <a:ext cx="8797445" cy="628971"/>
          </a:xfrm>
        </p:spPr>
        <p:txBody>
          <a:bodyPr>
            <a:noAutofit/>
          </a:bodyPr>
          <a:lstStyle/>
          <a:p>
            <a:r>
              <a:rPr lang="is-IS" sz="3200" b="1" dirty="0" smtClean="0">
                <a:solidFill>
                  <a:srgbClr val="0070C0"/>
                </a:solidFill>
              </a:rPr>
              <a:t>A fundamental problem...</a:t>
            </a:r>
          </a:p>
        </p:txBody>
      </p:sp>
      <p:sp>
        <p:nvSpPr>
          <p:cNvPr id="6" name="Content Placeholder 2"/>
          <p:cNvSpPr>
            <a:spLocks noGrp="1"/>
          </p:cNvSpPr>
          <p:nvPr>
            <p:ph idx="1"/>
          </p:nvPr>
        </p:nvSpPr>
        <p:spPr>
          <a:xfrm>
            <a:off x="158402" y="849512"/>
            <a:ext cx="8923605" cy="460095"/>
          </a:xfrm>
        </p:spPr>
        <p:txBody>
          <a:bodyPr>
            <a:normAutofit/>
          </a:bodyPr>
          <a:lstStyle/>
          <a:p>
            <a:pPr marL="0" indent="0">
              <a:buNone/>
            </a:pPr>
            <a:r>
              <a:rPr lang="en-US" sz="2100" dirty="0" smtClean="0">
                <a:solidFill>
                  <a:srgbClr val="0070C0"/>
                </a:solidFill>
              </a:rPr>
              <a:t>Governments incapable of action outside dominant political/economic models </a:t>
            </a:r>
          </a:p>
        </p:txBody>
      </p:sp>
      <p:sp>
        <p:nvSpPr>
          <p:cNvPr id="7" name="Content Placeholder 2"/>
          <p:cNvSpPr txBox="1">
            <a:spLocks/>
          </p:cNvSpPr>
          <p:nvPr/>
        </p:nvSpPr>
        <p:spPr>
          <a:xfrm>
            <a:off x="157779" y="1378283"/>
            <a:ext cx="8998775" cy="15663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dirty="0" smtClean="0">
                <a:solidFill>
                  <a:srgbClr val="3366FF"/>
                </a:solidFill>
              </a:rPr>
              <a:t>Audience member: </a:t>
            </a:r>
            <a:r>
              <a:rPr lang="en-US" sz="1900" dirty="0" smtClean="0"/>
              <a:t>“How is green growth different from sustainable development?” </a:t>
            </a:r>
            <a:r>
              <a:rPr lang="en-US" sz="1900" dirty="0" smtClean="0">
                <a:solidFill>
                  <a:srgbClr val="3366FF"/>
                </a:solidFill>
              </a:rPr>
              <a:t>GGGI representative: </a:t>
            </a:r>
            <a:r>
              <a:rPr lang="en-US" sz="1900" dirty="0" smtClean="0"/>
              <a:t>“Well, green growth is more about the growth.”</a:t>
            </a:r>
          </a:p>
          <a:p>
            <a:pPr marL="0" indent="0" algn="r">
              <a:buFont typeface="Arial"/>
              <a:buNone/>
            </a:pPr>
            <a:r>
              <a:rPr lang="en-US" sz="1400" dirty="0" smtClean="0">
                <a:solidFill>
                  <a:srgbClr val="0070C0"/>
                </a:solidFill>
              </a:rPr>
              <a:t>Presentation by GGGI at </a:t>
            </a:r>
            <a:r>
              <a:rPr lang="en-US" sz="1400" dirty="0" err="1" smtClean="0">
                <a:solidFill>
                  <a:srgbClr val="0070C0"/>
                </a:solidFill>
              </a:rPr>
              <a:t>AfDB</a:t>
            </a:r>
            <a:r>
              <a:rPr lang="en-US" sz="1400" dirty="0" smtClean="0">
                <a:solidFill>
                  <a:srgbClr val="0070C0"/>
                </a:solidFill>
              </a:rPr>
              <a:t>, 2012</a:t>
            </a:r>
          </a:p>
          <a:p>
            <a:r>
              <a:rPr lang="en-US" sz="1900" dirty="0" smtClean="0"/>
              <a:t>“We could probably do 550 [ppm], but 450 isn’t [politically or economically] realistic”</a:t>
            </a:r>
          </a:p>
          <a:p>
            <a:pPr marL="0" indent="0" algn="r">
              <a:buFont typeface="Arial"/>
              <a:buNone/>
            </a:pPr>
            <a:r>
              <a:rPr lang="en-US" sz="1400" dirty="0" smtClean="0">
                <a:solidFill>
                  <a:srgbClr val="0070C0"/>
                </a:solidFill>
              </a:rPr>
              <a:t>UK Treasury representative, DEFRA meeting, 2004</a:t>
            </a:r>
            <a:endParaRPr lang="en-US" sz="2200" dirty="0" smtClean="0"/>
          </a:p>
          <a:p>
            <a:pPr marL="0" indent="0">
              <a:buFont typeface="Arial"/>
              <a:buNone/>
            </a:pPr>
            <a:endParaRPr lang="en-US" sz="2200" dirty="0" smtClean="0"/>
          </a:p>
          <a:p>
            <a:pPr marL="0" indent="0">
              <a:buFont typeface="Arial"/>
              <a:buNone/>
            </a:pPr>
            <a:endParaRPr lang="en-US" sz="2200" dirty="0" smtClean="0"/>
          </a:p>
        </p:txBody>
      </p:sp>
      <p:pic>
        <p:nvPicPr>
          <p:cNvPr id="8" name="Picture 7" descr="env-econ-dichotom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397" y="3580513"/>
            <a:ext cx="3266952" cy="3083186"/>
          </a:xfrm>
          <a:prstGeom prst="rect">
            <a:avLst/>
          </a:prstGeom>
        </p:spPr>
      </p:pic>
      <p:grpSp>
        <p:nvGrpSpPr>
          <p:cNvPr id="11" name="Group 10"/>
          <p:cNvGrpSpPr/>
          <p:nvPr/>
        </p:nvGrpSpPr>
        <p:grpSpPr>
          <a:xfrm>
            <a:off x="184578" y="2966859"/>
            <a:ext cx="8998775" cy="3688423"/>
            <a:chOff x="184578" y="2966859"/>
            <a:chExt cx="8998775" cy="3688423"/>
          </a:xfrm>
        </p:grpSpPr>
        <p:pic>
          <p:nvPicPr>
            <p:cNvPr id="9" name="Picture 8" descr="283136_1941829780125_1073861966_31742011_3289132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3966" y="3588931"/>
              <a:ext cx="3511466" cy="3066351"/>
            </a:xfrm>
            <a:prstGeom prst="rect">
              <a:avLst/>
            </a:prstGeom>
          </p:spPr>
        </p:pic>
        <p:sp>
          <p:nvSpPr>
            <p:cNvPr id="10" name="Content Placeholder 2"/>
            <p:cNvSpPr txBox="1">
              <a:spLocks/>
            </p:cNvSpPr>
            <p:nvPr/>
          </p:nvSpPr>
          <p:spPr>
            <a:xfrm>
              <a:off x="184578" y="2966859"/>
              <a:ext cx="8998775" cy="4302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dirty="0" smtClean="0"/>
                <a:t>Almost anyone from the UK </a:t>
              </a:r>
              <a:r>
                <a:rPr lang="en-US" sz="1900" dirty="0" err="1" smtClean="0"/>
                <a:t>govt</a:t>
              </a:r>
              <a:r>
                <a:rPr lang="en-US" sz="1900" dirty="0" smtClean="0"/>
                <a:t>: “Where’s the private sector in all this?”</a:t>
              </a:r>
            </a:p>
            <a:p>
              <a:pPr marL="0" indent="0">
                <a:buFont typeface="Arial"/>
                <a:buNone/>
              </a:pPr>
              <a:endParaRPr lang="en-US" sz="2200" dirty="0" smtClean="0"/>
            </a:p>
            <a:p>
              <a:pPr marL="0" indent="0">
                <a:buFont typeface="Arial"/>
                <a:buNone/>
              </a:pPr>
              <a:endParaRPr lang="en-US" sz="2200" dirty="0" smtClean="0"/>
            </a:p>
            <a:p>
              <a:pPr marL="0" indent="0">
                <a:buFont typeface="Arial"/>
                <a:buNone/>
              </a:pPr>
              <a:endParaRPr lang="en-US" sz="2200" dirty="0" smtClean="0"/>
            </a:p>
          </p:txBody>
        </p:sp>
      </p:grpSp>
    </p:spTree>
    <p:extLst>
      <p:ext uri="{BB962C8B-B14F-4D97-AF65-F5344CB8AC3E}">
        <p14:creationId xmlns:p14="http://schemas.microsoft.com/office/powerpoint/2010/main" val="62361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855831_868491086532673_8267763459455442197_n.jpg"/>
          <p:cNvPicPr>
            <a:picLocks noChangeAspect="1"/>
          </p:cNvPicPr>
          <p:nvPr/>
        </p:nvPicPr>
        <p:blipFill rotWithShape="1">
          <a:blip r:embed="rId3">
            <a:extLst>
              <a:ext uri="{28A0092B-C50C-407E-A947-70E740481C1C}">
                <a14:useLocalDpi xmlns:a14="http://schemas.microsoft.com/office/drawing/2010/main" val="0"/>
              </a:ext>
            </a:extLst>
          </a:blip>
          <a:srcRect t="19777" b="20085"/>
          <a:stretch/>
        </p:blipFill>
        <p:spPr>
          <a:xfrm>
            <a:off x="157779" y="4284912"/>
            <a:ext cx="6393109" cy="2571149"/>
          </a:xfrm>
          <a:prstGeom prst="rect">
            <a:avLst/>
          </a:prstGeom>
        </p:spPr>
      </p:pic>
      <p:sp>
        <p:nvSpPr>
          <p:cNvPr id="5" name="Title 1"/>
          <p:cNvSpPr>
            <a:spLocks noGrp="1"/>
          </p:cNvSpPr>
          <p:nvPr>
            <p:ph type="title"/>
          </p:nvPr>
        </p:nvSpPr>
        <p:spPr>
          <a:xfrm>
            <a:off x="157779" y="99449"/>
            <a:ext cx="8797445" cy="628971"/>
          </a:xfrm>
        </p:spPr>
        <p:txBody>
          <a:bodyPr>
            <a:noAutofit/>
          </a:bodyPr>
          <a:lstStyle/>
          <a:p>
            <a:r>
              <a:rPr lang="is-IS" sz="3200" b="1" dirty="0" smtClean="0">
                <a:solidFill>
                  <a:srgbClr val="0070C0"/>
                </a:solidFill>
              </a:rPr>
              <a:t>Why is action so difficult? </a:t>
            </a:r>
          </a:p>
        </p:txBody>
      </p:sp>
      <p:sp>
        <p:nvSpPr>
          <p:cNvPr id="6" name="Content Placeholder 2"/>
          <p:cNvSpPr>
            <a:spLocks noGrp="1"/>
          </p:cNvSpPr>
          <p:nvPr>
            <p:ph idx="1"/>
          </p:nvPr>
        </p:nvSpPr>
        <p:spPr>
          <a:xfrm>
            <a:off x="158403" y="849512"/>
            <a:ext cx="8861612" cy="3433461"/>
          </a:xfrm>
        </p:spPr>
        <p:txBody>
          <a:bodyPr>
            <a:normAutofit fontScale="92500" lnSpcReduction="10000"/>
          </a:bodyPr>
          <a:lstStyle/>
          <a:p>
            <a:r>
              <a:rPr lang="en-US" sz="2100" dirty="0" smtClean="0"/>
              <a:t>Decision makers don’t (want to) know how bad it is</a:t>
            </a:r>
          </a:p>
          <a:p>
            <a:pPr lvl="1"/>
            <a:r>
              <a:rPr lang="en-US" sz="1800" dirty="0">
                <a:solidFill>
                  <a:schemeClr val="tx2">
                    <a:lumMod val="60000"/>
                    <a:lumOff val="40000"/>
                  </a:schemeClr>
                </a:solidFill>
              </a:rPr>
              <a:t>“That was very interesting, but I object to the negativity. I want to know the good news about climate change. Where are the opportunities?” </a:t>
            </a:r>
            <a:r>
              <a:rPr lang="en-US" sz="1600" dirty="0" smtClean="0"/>
              <a:t>	</a:t>
            </a:r>
            <a:r>
              <a:rPr lang="en-US" sz="1400" dirty="0" smtClean="0"/>
              <a:t>DFID </a:t>
            </a:r>
            <a:r>
              <a:rPr lang="en-US" sz="1400" dirty="0"/>
              <a:t>representative, 2006</a:t>
            </a:r>
          </a:p>
          <a:p>
            <a:pPr>
              <a:spcBef>
                <a:spcPts val="1104"/>
              </a:spcBef>
            </a:pPr>
            <a:r>
              <a:rPr lang="en-US" sz="2100" dirty="0" smtClean="0"/>
              <a:t>Few know anything about climate science – mostly economics backgrounds</a:t>
            </a:r>
          </a:p>
          <a:p>
            <a:pPr>
              <a:spcBef>
                <a:spcPts val="1104"/>
              </a:spcBef>
            </a:pPr>
            <a:r>
              <a:rPr lang="en-US" sz="2100" dirty="0" smtClean="0"/>
              <a:t>Scientists often reluctant alienate </a:t>
            </a:r>
            <a:r>
              <a:rPr lang="en-US" sz="2100" dirty="0" err="1" smtClean="0"/>
              <a:t>govts</a:t>
            </a:r>
            <a:r>
              <a:rPr lang="en-US" sz="2100" dirty="0" smtClean="0"/>
              <a:t>. </a:t>
            </a:r>
            <a:r>
              <a:rPr lang="en-US" sz="2100" dirty="0"/>
              <a:t>e</a:t>
            </a:r>
            <a:r>
              <a:rPr lang="en-US" sz="2100" dirty="0" smtClean="0"/>
              <a:t>tc. with ‘alarmism’/reality</a:t>
            </a:r>
          </a:p>
          <a:p>
            <a:pPr>
              <a:spcBef>
                <a:spcPts val="1104"/>
              </a:spcBef>
            </a:pPr>
            <a:r>
              <a:rPr lang="en-US" sz="2100" dirty="0" smtClean="0"/>
              <a:t>Over-optimistic representations of mitigation possibilities (Anderson 2015)</a:t>
            </a:r>
            <a:endParaRPr lang="en-US" sz="2100" dirty="0"/>
          </a:p>
          <a:p>
            <a:pPr>
              <a:spcBef>
                <a:spcPts val="1104"/>
              </a:spcBef>
            </a:pPr>
            <a:r>
              <a:rPr lang="en-US" sz="2100" dirty="0" smtClean="0"/>
              <a:t>Limited ‘buy-in; where decision-makers told to ‘mainstream’ climate change</a:t>
            </a:r>
          </a:p>
          <a:p>
            <a:pPr>
              <a:spcBef>
                <a:spcPts val="1104"/>
              </a:spcBef>
            </a:pPr>
            <a:r>
              <a:rPr lang="en-US" sz="2100" dirty="0"/>
              <a:t>S</a:t>
            </a:r>
            <a:r>
              <a:rPr lang="en-US" sz="2100" dirty="0" smtClean="0"/>
              <a:t>tructural issues – vested interests, lobbying, elite capture, worldviews</a:t>
            </a:r>
          </a:p>
          <a:p>
            <a:pPr>
              <a:spcBef>
                <a:spcPts val="1104"/>
              </a:spcBef>
            </a:pPr>
            <a:r>
              <a:rPr lang="en-US" sz="2100" dirty="0" smtClean="0"/>
              <a:t>Short timescales associated with political timescales (elections, plans, reviews)</a:t>
            </a:r>
          </a:p>
        </p:txBody>
      </p:sp>
      <p:sp>
        <p:nvSpPr>
          <p:cNvPr id="7" name="Content Placeholder 2"/>
          <p:cNvSpPr txBox="1">
            <a:spLocks/>
          </p:cNvSpPr>
          <p:nvPr/>
        </p:nvSpPr>
        <p:spPr>
          <a:xfrm>
            <a:off x="157779" y="1378283"/>
            <a:ext cx="8998775" cy="24652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smtClean="0"/>
          </a:p>
          <a:p>
            <a:pPr marL="0" indent="0">
              <a:buFont typeface="Arial"/>
              <a:buNone/>
            </a:pPr>
            <a:endParaRPr lang="en-US" sz="2200" dirty="0" smtClean="0"/>
          </a:p>
          <a:p>
            <a:pPr marL="0" indent="0">
              <a:buFont typeface="Arial"/>
              <a:buNone/>
            </a:pPr>
            <a:endParaRPr lang="en-US" sz="2200" dirty="0" smtClean="0"/>
          </a:p>
        </p:txBody>
      </p:sp>
      <p:pic>
        <p:nvPicPr>
          <p:cNvPr id="8" name="Picture 7" descr="1917030_775878789183891_3565742160564967870_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5785" y="4284912"/>
            <a:ext cx="3319439" cy="2573088"/>
          </a:xfrm>
          <a:prstGeom prst="rect">
            <a:avLst/>
          </a:prstGeom>
        </p:spPr>
      </p:pic>
      <p:sp>
        <p:nvSpPr>
          <p:cNvPr id="2" name="TextBox 1"/>
          <p:cNvSpPr txBox="1"/>
          <p:nvPr/>
        </p:nvSpPr>
        <p:spPr>
          <a:xfrm>
            <a:off x="157780" y="6349200"/>
            <a:ext cx="5478005" cy="338554"/>
          </a:xfrm>
          <a:prstGeom prst="rect">
            <a:avLst/>
          </a:prstGeom>
          <a:noFill/>
        </p:spPr>
        <p:txBody>
          <a:bodyPr wrap="square" rtlCol="0">
            <a:spAutoFit/>
          </a:bodyPr>
          <a:lstStyle/>
          <a:p>
            <a:r>
              <a:rPr lang="en-US" sz="1600" dirty="0" smtClean="0">
                <a:solidFill>
                  <a:schemeClr val="bg1"/>
                </a:solidFill>
              </a:rPr>
              <a:t>“Politicians Discussing Global Warming”, by Isaac </a:t>
            </a:r>
            <a:r>
              <a:rPr lang="en-US" sz="1600" dirty="0" err="1" smtClean="0">
                <a:solidFill>
                  <a:schemeClr val="bg1"/>
                </a:solidFill>
              </a:rPr>
              <a:t>Cordal</a:t>
            </a:r>
            <a:endParaRPr lang="en-US" sz="1600" dirty="0">
              <a:solidFill>
                <a:schemeClr val="bg1"/>
              </a:solidFill>
            </a:endParaRPr>
          </a:p>
        </p:txBody>
      </p:sp>
      <p:sp>
        <p:nvSpPr>
          <p:cNvPr id="10" name="TextBox 9"/>
          <p:cNvSpPr txBox="1"/>
          <p:nvPr/>
        </p:nvSpPr>
        <p:spPr>
          <a:xfrm>
            <a:off x="5635785" y="6271286"/>
            <a:ext cx="3319439" cy="584775"/>
          </a:xfrm>
          <a:prstGeom prst="rect">
            <a:avLst/>
          </a:prstGeom>
          <a:solidFill>
            <a:schemeClr val="accent3">
              <a:lumMod val="50000"/>
              <a:alpha val="19000"/>
            </a:schemeClr>
          </a:solidFill>
        </p:spPr>
        <p:txBody>
          <a:bodyPr wrap="square" rtlCol="0">
            <a:spAutoFit/>
          </a:bodyPr>
          <a:lstStyle/>
          <a:p>
            <a:r>
              <a:rPr lang="en-US" sz="1600" dirty="0" smtClean="0">
                <a:solidFill>
                  <a:schemeClr val="bg1"/>
                </a:solidFill>
              </a:rPr>
              <a:t>The epitome of entrenched power structures. Source unknown</a:t>
            </a:r>
            <a:endParaRPr lang="en-US" sz="1600" dirty="0">
              <a:solidFill>
                <a:schemeClr val="bg1"/>
              </a:solidFill>
            </a:endParaRPr>
          </a:p>
        </p:txBody>
      </p:sp>
    </p:spTree>
    <p:extLst>
      <p:ext uri="{BB962C8B-B14F-4D97-AF65-F5344CB8AC3E}">
        <p14:creationId xmlns:p14="http://schemas.microsoft.com/office/powerpoint/2010/main" val="2021211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7779" y="99449"/>
            <a:ext cx="8797445" cy="628971"/>
          </a:xfrm>
        </p:spPr>
        <p:txBody>
          <a:bodyPr>
            <a:noAutofit/>
          </a:bodyPr>
          <a:lstStyle/>
          <a:p>
            <a:r>
              <a:rPr lang="is-IS" sz="3200" b="1" dirty="0" smtClean="0">
                <a:solidFill>
                  <a:srgbClr val="0070C0"/>
                </a:solidFill>
              </a:rPr>
              <a:t>Nonetheless, growing global activity to address CC</a:t>
            </a:r>
          </a:p>
        </p:txBody>
      </p:sp>
      <p:sp>
        <p:nvSpPr>
          <p:cNvPr id="6" name="Content Placeholder 2"/>
          <p:cNvSpPr>
            <a:spLocks noGrp="1"/>
          </p:cNvSpPr>
          <p:nvPr>
            <p:ph idx="1"/>
          </p:nvPr>
        </p:nvSpPr>
        <p:spPr>
          <a:xfrm>
            <a:off x="216976" y="918188"/>
            <a:ext cx="8864408" cy="3864844"/>
          </a:xfrm>
        </p:spPr>
        <p:txBody>
          <a:bodyPr>
            <a:noAutofit/>
          </a:bodyPr>
          <a:lstStyle/>
          <a:p>
            <a:pPr marL="0" indent="0">
              <a:buNone/>
            </a:pPr>
            <a:r>
              <a:rPr lang="en-GB" sz="2200" dirty="0" smtClean="0"/>
              <a:t>Big focus on climate change and international development</a:t>
            </a:r>
          </a:p>
          <a:p>
            <a:r>
              <a:rPr lang="en-GB" sz="2200" dirty="0" smtClean="0"/>
              <a:t>Expansion of dedicated climate finance </a:t>
            </a:r>
            <a:endParaRPr lang="en-GB" sz="2200" dirty="0"/>
          </a:p>
          <a:p>
            <a:pPr lvl="1"/>
            <a:r>
              <a:rPr lang="en-GB" sz="2000" dirty="0" smtClean="0"/>
              <a:t>$100 billion per </a:t>
            </a:r>
            <a:r>
              <a:rPr lang="en-GB" sz="2000" dirty="0" err="1" smtClean="0"/>
              <a:t>yr</a:t>
            </a:r>
            <a:r>
              <a:rPr lang="en-GB" sz="2000" dirty="0" smtClean="0"/>
              <a:t> by 2020 under Green Climate Fund (developing countries)</a:t>
            </a:r>
          </a:p>
          <a:p>
            <a:pPr lvl="1"/>
            <a:r>
              <a:rPr lang="en-GB" sz="2000" dirty="0" smtClean="0"/>
              <a:t>~$30 billion over past few years as ‘Fast Start’ climate finance</a:t>
            </a:r>
          </a:p>
          <a:p>
            <a:pPr lvl="1"/>
            <a:r>
              <a:rPr lang="en-GB" sz="2000" dirty="0" smtClean="0"/>
              <a:t>100s of billion $ per year in total climate finance (public, private, national, international, rich countries &amp; developing countries)</a:t>
            </a:r>
            <a:r>
              <a:rPr lang="en-GB" sz="2000" baseline="30000" dirty="0" smtClean="0"/>
              <a:t>1</a:t>
            </a:r>
            <a:endParaRPr lang="en-GB" sz="2000" dirty="0" smtClean="0"/>
          </a:p>
          <a:p>
            <a:r>
              <a:rPr lang="en-GB" sz="2200" dirty="0" smtClean="0"/>
              <a:t>‘</a:t>
            </a:r>
            <a:r>
              <a:rPr lang="en-GB" sz="2200" dirty="0"/>
              <a:t>M</a:t>
            </a:r>
            <a:r>
              <a:rPr lang="en-GB" sz="2200" dirty="0" smtClean="0"/>
              <a:t>ainstreaming’ of climate change into general development finance</a:t>
            </a:r>
          </a:p>
          <a:p>
            <a:r>
              <a:rPr lang="en-GB" sz="2200" dirty="0"/>
              <a:t>Increasing emphasis on adaptation &amp; resilience </a:t>
            </a:r>
            <a:r>
              <a:rPr lang="en-GB" sz="2200" dirty="0" smtClean="0"/>
              <a:t>(as well as mitigation/ low-carbon development)</a:t>
            </a:r>
          </a:p>
          <a:p>
            <a:r>
              <a:rPr lang="en-GB" sz="2200" dirty="0" smtClean="0"/>
              <a:t>Growing desire to know ‘what works’ – how to measure results</a:t>
            </a:r>
          </a:p>
        </p:txBody>
      </p:sp>
      <p:sp>
        <p:nvSpPr>
          <p:cNvPr id="7" name="Content Placeholder 2"/>
          <p:cNvSpPr txBox="1">
            <a:spLocks/>
          </p:cNvSpPr>
          <p:nvPr/>
        </p:nvSpPr>
        <p:spPr>
          <a:xfrm>
            <a:off x="157779" y="1378283"/>
            <a:ext cx="8998775" cy="24652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200" dirty="0" smtClean="0"/>
          </a:p>
          <a:p>
            <a:pPr marL="0" indent="0">
              <a:buFont typeface="Arial"/>
              <a:buNone/>
            </a:pPr>
            <a:endParaRPr lang="en-US" sz="2200" dirty="0" smtClean="0"/>
          </a:p>
          <a:p>
            <a:pPr marL="0" indent="0">
              <a:buFont typeface="Arial"/>
              <a:buNone/>
            </a:pPr>
            <a:endParaRPr lang="en-US" sz="2200" dirty="0" smtClean="0"/>
          </a:p>
        </p:txBody>
      </p:sp>
      <p:sp>
        <p:nvSpPr>
          <p:cNvPr id="8" name="Content Placeholder 2"/>
          <p:cNvSpPr txBox="1">
            <a:spLocks/>
          </p:cNvSpPr>
          <p:nvPr/>
        </p:nvSpPr>
        <p:spPr>
          <a:xfrm>
            <a:off x="157779" y="4783032"/>
            <a:ext cx="8864408" cy="152276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smtClean="0"/>
              <a:t>Despite UK domestic climate policy meltdown, international spending up</a:t>
            </a:r>
          </a:p>
          <a:p>
            <a:pPr lvl="1"/>
            <a:r>
              <a:rPr lang="en-GB" sz="2200" dirty="0">
                <a:solidFill>
                  <a:schemeClr val="tx2">
                    <a:lumMod val="60000"/>
                    <a:lumOff val="40000"/>
                  </a:schemeClr>
                </a:solidFill>
              </a:rPr>
              <a:t>International Climate Fund (ICF</a:t>
            </a:r>
            <a:r>
              <a:rPr lang="en-GB" sz="2200" dirty="0" smtClean="0">
                <a:solidFill>
                  <a:schemeClr val="tx2">
                    <a:lumMod val="60000"/>
                    <a:lumOff val="40000"/>
                  </a:schemeClr>
                </a:solidFill>
              </a:rPr>
              <a:t>): </a:t>
            </a:r>
            <a:r>
              <a:rPr lang="en-GB" sz="2200" dirty="0">
                <a:solidFill>
                  <a:schemeClr val="tx2">
                    <a:lumMod val="60000"/>
                    <a:lumOff val="40000"/>
                  </a:schemeClr>
                </a:solidFill>
              </a:rPr>
              <a:t>£</a:t>
            </a:r>
            <a:r>
              <a:rPr lang="en-GB" sz="2200" dirty="0" smtClean="0">
                <a:solidFill>
                  <a:schemeClr val="tx2">
                    <a:lumMod val="60000"/>
                    <a:lumOff val="40000"/>
                  </a:schemeClr>
                </a:solidFill>
              </a:rPr>
              <a:t>3.87 </a:t>
            </a:r>
            <a:r>
              <a:rPr lang="en-GB" sz="2200" dirty="0">
                <a:solidFill>
                  <a:schemeClr val="tx2">
                    <a:lumMod val="60000"/>
                    <a:lumOff val="40000"/>
                  </a:schemeClr>
                </a:solidFill>
              </a:rPr>
              <a:t>(2011-15) to £5.8 billion (2016-2020)</a:t>
            </a:r>
          </a:p>
          <a:p>
            <a:pPr lvl="1"/>
            <a:r>
              <a:rPr lang="en-GB" sz="2200" dirty="0" smtClean="0">
                <a:solidFill>
                  <a:schemeClr val="tx2">
                    <a:lumMod val="60000"/>
                    <a:lumOff val="40000"/>
                  </a:schemeClr>
                </a:solidFill>
              </a:rPr>
              <a:t>In part to due to ‘ring-fencing’ of overseas development aid (ODA) budget</a:t>
            </a:r>
          </a:p>
          <a:p>
            <a:pPr lvl="1"/>
            <a:r>
              <a:rPr lang="en-GB" sz="2200" dirty="0" smtClean="0">
                <a:solidFill>
                  <a:schemeClr val="tx2">
                    <a:lumMod val="60000"/>
                    <a:lumOff val="40000"/>
                  </a:schemeClr>
                </a:solidFill>
              </a:rPr>
              <a:t>ODA seen through lenses or reputation, influence, security</a:t>
            </a:r>
          </a:p>
        </p:txBody>
      </p:sp>
      <p:sp>
        <p:nvSpPr>
          <p:cNvPr id="2" name="TextBox 1"/>
          <p:cNvSpPr txBox="1"/>
          <p:nvPr/>
        </p:nvSpPr>
        <p:spPr>
          <a:xfrm>
            <a:off x="368135" y="6436426"/>
            <a:ext cx="8587089" cy="307777"/>
          </a:xfrm>
          <a:prstGeom prst="rect">
            <a:avLst/>
          </a:prstGeom>
          <a:noFill/>
        </p:spPr>
        <p:txBody>
          <a:bodyPr wrap="square" rtlCol="0">
            <a:spAutoFit/>
          </a:bodyPr>
          <a:lstStyle/>
          <a:p>
            <a:r>
              <a:rPr lang="en-US" sz="1400" baseline="30000" dirty="0"/>
              <a:t>1</a:t>
            </a:r>
            <a:r>
              <a:rPr lang="en-US" sz="1400" dirty="0"/>
              <a:t>http://</a:t>
            </a:r>
            <a:r>
              <a:rPr lang="en-US" sz="1400" dirty="0" err="1"/>
              <a:t>www.climatefinancelandscape.org</a:t>
            </a:r>
            <a:r>
              <a:rPr lang="en-US" sz="1400" dirty="0" smtClean="0"/>
              <a:t>/. For international climate finance see </a:t>
            </a:r>
            <a:r>
              <a:rPr lang="en-US" sz="1400" dirty="0" err="1" smtClean="0"/>
              <a:t>climatefundsupdate.org</a:t>
            </a:r>
            <a:endParaRPr lang="en-US" sz="1400" dirty="0"/>
          </a:p>
        </p:txBody>
      </p:sp>
    </p:spTree>
    <p:extLst>
      <p:ext uri="{BB962C8B-B14F-4D97-AF65-F5344CB8AC3E}">
        <p14:creationId xmlns:p14="http://schemas.microsoft.com/office/powerpoint/2010/main" val="1579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13723</TotalTime>
  <Words>3734</Words>
  <Application>Microsoft Office PowerPoint</Application>
  <PresentationFormat>On-screen Show (4:3)</PresentationFormat>
  <Paragraphs>426</Paragraphs>
  <Slides>34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ＭＳ Ｐゴシック</vt:lpstr>
      <vt:lpstr>.AppleSystemUIFont</vt:lpstr>
      <vt:lpstr>Arial</vt:lpstr>
      <vt:lpstr>Calibri</vt:lpstr>
      <vt:lpstr>Helvetica</vt:lpstr>
      <vt:lpstr>Helvetica Light</vt:lpstr>
      <vt:lpstr>Lucida Grande</vt:lpstr>
      <vt:lpstr>Verdana</vt:lpstr>
      <vt:lpstr>Wingdings</vt:lpstr>
      <vt:lpstr>Office Theme</vt:lpstr>
      <vt:lpstr>Tell me the good news about the end of the world</vt:lpstr>
      <vt:lpstr>Well, the end of a geological era</vt:lpstr>
      <vt:lpstr>What happened last time?</vt:lpstr>
      <vt:lpstr>…and what will happen this time?</vt:lpstr>
      <vt:lpstr>How to respond - mitigation</vt:lpstr>
      <vt:lpstr>How to respond - adaptation</vt:lpstr>
      <vt:lpstr>A fundamental problem...</vt:lpstr>
      <vt:lpstr>Why is action so difficult? </vt:lpstr>
      <vt:lpstr>Nonetheless, growing global activity to address CC</vt:lpstr>
      <vt:lpstr>The climate change – development landscape  </vt:lpstr>
      <vt:lpstr>How do we know if we’re doing any good?</vt:lpstr>
      <vt:lpstr>What are we measuring?</vt:lpstr>
      <vt:lpstr>A comprehensive approach to adaptation M&amp;E</vt:lpstr>
      <vt:lpstr>Measuring resilience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research-development interface</vt:lpstr>
      <vt:lpstr>How to speak to decision-makers</vt:lpstr>
      <vt:lpstr>But we must also challenge</vt:lpstr>
      <vt:lpstr>Development &amp; the idea of progress</vt:lpstr>
      <vt:lpstr>‘Stages’ of social &amp; economic development</vt:lpstr>
      <vt:lpstr>Building on a discredited model</vt:lpstr>
      <vt:lpstr>Rethinking the idea of progress</vt:lpstr>
      <vt:lpstr>PowerPoint Presentation</vt:lpstr>
      <vt:lpstr>PowerPoint Presentation</vt:lpstr>
      <vt:lpstr>PowerPoint Presentation</vt:lpstr>
    </vt:vector>
  </TitlesOfParts>
  <Company>Garama 3C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 me the good news about the end of the world</dc:title>
  <dc:creator>Nicholas Brooks</dc:creator>
  <cp:lastModifiedBy>Anne Cunningham</cp:lastModifiedBy>
  <cp:revision>139</cp:revision>
  <dcterms:created xsi:type="dcterms:W3CDTF">2016-01-19T20:27:22Z</dcterms:created>
  <dcterms:modified xsi:type="dcterms:W3CDTF">2016-02-03T10:04:06Z</dcterms:modified>
</cp:coreProperties>
</file>